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5.xml" ContentType="application/vnd.openxmlformats-officedocument.drawingml.chartshape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5" r:id="rId1"/>
  </p:sldMasterIdLst>
  <p:sldIdLst>
    <p:sldId id="256" r:id="rId2"/>
    <p:sldId id="259" r:id="rId3"/>
    <p:sldId id="279" r:id="rId4"/>
    <p:sldId id="257" r:id="rId5"/>
    <p:sldId id="290" r:id="rId6"/>
    <p:sldId id="275" r:id="rId7"/>
    <p:sldId id="261" r:id="rId8"/>
    <p:sldId id="289" r:id="rId9"/>
    <p:sldId id="262" r:id="rId10"/>
    <p:sldId id="265" r:id="rId11"/>
    <p:sldId id="280" r:id="rId12"/>
    <p:sldId id="274" r:id="rId13"/>
    <p:sldId id="291" r:id="rId14"/>
    <p:sldId id="281" r:id="rId15"/>
    <p:sldId id="266" r:id="rId16"/>
    <p:sldId id="267" r:id="rId17"/>
    <p:sldId id="268" r:id="rId18"/>
    <p:sldId id="287" r:id="rId19"/>
    <p:sldId id="283" r:id="rId20"/>
    <p:sldId id="285" r:id="rId21"/>
    <p:sldId id="284" r:id="rId22"/>
    <p:sldId id="269" r:id="rId23"/>
    <p:sldId id="270" r:id="rId24"/>
    <p:sldId id="28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FFFCC9"/>
    <a:srgbClr val="51C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C7DE4F-FD2F-4548-8941-ABE4AEBCAB06}" v="261" dt="2025-09-03T16:33:41.1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Dark Style 1 –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–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–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–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–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–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49" autoAdjust="0"/>
    <p:restoredTop sz="94660"/>
  </p:normalViewPr>
  <p:slideViewPr>
    <p:cSldViewPr snapToGrid="0">
      <p:cViewPr varScale="1">
        <p:scale>
          <a:sx n="86" d="100"/>
          <a:sy n="86" d="100"/>
        </p:scale>
        <p:origin x="4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nezana Djapic" userId="e8b8e809b74ca0ad" providerId="LiveId" clId="{0CC7DE4F-FD2F-4548-8941-ABE4AEBCAB06}"/>
    <pc:docChg chg="undo custSel addSld delSld modSld">
      <pc:chgData name="Snezana Djapic" userId="e8b8e809b74ca0ad" providerId="LiveId" clId="{0CC7DE4F-FD2F-4548-8941-ABE4AEBCAB06}" dt="2025-09-03T16:33:48.362" v="1417" actId="47"/>
      <pc:docMkLst>
        <pc:docMk/>
      </pc:docMkLst>
      <pc:sldChg chg="modSp">
        <pc:chgData name="Snezana Djapic" userId="e8b8e809b74ca0ad" providerId="LiveId" clId="{0CC7DE4F-FD2F-4548-8941-ABE4AEBCAB06}" dt="2025-08-29T14:24:30.400" v="441" actId="20577"/>
        <pc:sldMkLst>
          <pc:docMk/>
          <pc:sldMk cId="752063571" sldId="256"/>
        </pc:sldMkLst>
        <pc:spChg chg="mod">
          <ac:chgData name="Snezana Djapic" userId="e8b8e809b74ca0ad" providerId="LiveId" clId="{0CC7DE4F-FD2F-4548-8941-ABE4AEBCAB06}" dt="2025-08-29T14:24:30.400" v="441" actId="20577"/>
          <ac:spMkLst>
            <pc:docMk/>
            <pc:sldMk cId="752063571" sldId="256"/>
            <ac:spMk id="3" creationId="{A45F73ED-0453-B55F-BBDF-8F25ED37CDCB}"/>
          </ac:spMkLst>
        </pc:spChg>
      </pc:sldChg>
      <pc:sldChg chg="modSp mod">
        <pc:chgData name="Snezana Djapic" userId="e8b8e809b74ca0ad" providerId="LiveId" clId="{0CC7DE4F-FD2F-4548-8941-ABE4AEBCAB06}" dt="2025-09-03T15:50:42.171" v="1217" actId="255"/>
        <pc:sldMkLst>
          <pc:docMk/>
          <pc:sldMk cId="1820763733" sldId="257"/>
        </pc:sldMkLst>
        <pc:graphicFrameChg chg="mod">
          <ac:chgData name="Snezana Djapic" userId="e8b8e809b74ca0ad" providerId="LiveId" clId="{0CC7DE4F-FD2F-4548-8941-ABE4AEBCAB06}" dt="2025-09-03T15:50:42.171" v="1217" actId="255"/>
          <ac:graphicFrameMkLst>
            <pc:docMk/>
            <pc:sldMk cId="1820763733" sldId="257"/>
            <ac:graphicFrameMk id="6" creationId="{AA108ABD-DD72-8C99-81A6-56645C44357C}"/>
          </ac:graphicFrameMkLst>
        </pc:graphicFrameChg>
      </pc:sldChg>
      <pc:sldChg chg="modSp mod">
        <pc:chgData name="Snezana Djapic" userId="e8b8e809b74ca0ad" providerId="LiveId" clId="{0CC7DE4F-FD2F-4548-8941-ABE4AEBCAB06}" dt="2025-08-28T08:23:19.164" v="25" actId="20577"/>
        <pc:sldMkLst>
          <pc:docMk/>
          <pc:sldMk cId="269930503" sldId="259"/>
        </pc:sldMkLst>
        <pc:graphicFrameChg chg="modGraphic">
          <ac:chgData name="Snezana Djapic" userId="e8b8e809b74ca0ad" providerId="LiveId" clId="{0CC7DE4F-FD2F-4548-8941-ABE4AEBCAB06}" dt="2025-08-28T08:23:19.164" v="25" actId="20577"/>
          <ac:graphicFrameMkLst>
            <pc:docMk/>
            <pc:sldMk cId="269930503" sldId="259"/>
            <ac:graphicFrameMk id="20" creationId="{9D98158E-C2D4-46F2-8FA5-E8247D13392C}"/>
          </ac:graphicFrameMkLst>
        </pc:graphicFrameChg>
      </pc:sldChg>
      <pc:sldChg chg="modSp mod">
        <pc:chgData name="Snezana Djapic" userId="e8b8e809b74ca0ad" providerId="LiveId" clId="{0CC7DE4F-FD2F-4548-8941-ABE4AEBCAB06}" dt="2025-09-03T15:52:50.909" v="1226" actId="27918"/>
        <pc:sldMkLst>
          <pc:docMk/>
          <pc:sldMk cId="552754369" sldId="261"/>
        </pc:sldMkLst>
        <pc:graphicFrameChg chg="mod">
          <ac:chgData name="Snezana Djapic" userId="e8b8e809b74ca0ad" providerId="LiveId" clId="{0CC7DE4F-FD2F-4548-8941-ABE4AEBCAB06}" dt="2025-09-03T15:52:45.469" v="1225"/>
          <ac:graphicFrameMkLst>
            <pc:docMk/>
            <pc:sldMk cId="552754369" sldId="261"/>
            <ac:graphicFrameMk id="3" creationId="{2768B6F2-1901-203B-18EA-5ADB383EDAD1}"/>
          </ac:graphicFrameMkLst>
        </pc:graphicFrameChg>
      </pc:sldChg>
      <pc:sldChg chg="modSp mod">
        <pc:chgData name="Snezana Djapic" userId="e8b8e809b74ca0ad" providerId="LiveId" clId="{0CC7DE4F-FD2F-4548-8941-ABE4AEBCAB06}" dt="2025-08-29T13:44:05.867" v="395" actId="1076"/>
        <pc:sldMkLst>
          <pc:docMk/>
          <pc:sldMk cId="2850603038" sldId="262"/>
        </pc:sldMkLst>
        <pc:spChg chg="mod">
          <ac:chgData name="Snezana Djapic" userId="e8b8e809b74ca0ad" providerId="LiveId" clId="{0CC7DE4F-FD2F-4548-8941-ABE4AEBCAB06}" dt="2025-08-29T13:43:49.078" v="389" actId="20577"/>
          <ac:spMkLst>
            <pc:docMk/>
            <pc:sldMk cId="2850603038" sldId="262"/>
            <ac:spMk id="8" creationId="{6EC7C661-11B2-F12A-1F68-FCC5530E1B7D}"/>
          </ac:spMkLst>
        </pc:spChg>
        <pc:spChg chg="mod">
          <ac:chgData name="Snezana Djapic" userId="e8b8e809b74ca0ad" providerId="LiveId" clId="{0CC7DE4F-FD2F-4548-8941-ABE4AEBCAB06}" dt="2025-08-29T13:43:52.063" v="390" actId="20577"/>
          <ac:spMkLst>
            <pc:docMk/>
            <pc:sldMk cId="2850603038" sldId="262"/>
            <ac:spMk id="9" creationId="{C6AF9FA3-8F84-CC8A-6F20-0A0F5B8E844D}"/>
          </ac:spMkLst>
        </pc:spChg>
        <pc:graphicFrameChg chg="mod">
          <ac:chgData name="Snezana Djapic" userId="e8b8e809b74ca0ad" providerId="LiveId" clId="{0CC7DE4F-FD2F-4548-8941-ABE4AEBCAB06}" dt="2025-08-29T13:43:58.229" v="392" actId="1076"/>
          <ac:graphicFrameMkLst>
            <pc:docMk/>
            <pc:sldMk cId="2850603038" sldId="262"/>
            <ac:graphicFrameMk id="2" creationId="{544A35DB-40F4-5D1A-308D-BF148E73E2EE}"/>
          </ac:graphicFrameMkLst>
        </pc:graphicFrameChg>
        <pc:graphicFrameChg chg="mod">
          <ac:chgData name="Snezana Djapic" userId="e8b8e809b74ca0ad" providerId="LiveId" clId="{0CC7DE4F-FD2F-4548-8941-ABE4AEBCAB06}" dt="2025-08-29T13:44:05.867" v="395" actId="1076"/>
          <ac:graphicFrameMkLst>
            <pc:docMk/>
            <pc:sldMk cId="2850603038" sldId="262"/>
            <ac:graphicFrameMk id="6" creationId="{E3526F83-90FF-4E2E-A8DF-79C627425B54}"/>
          </ac:graphicFrameMkLst>
        </pc:graphicFrameChg>
      </pc:sldChg>
      <pc:sldChg chg="modSp mod">
        <pc:chgData name="Snezana Djapic" userId="e8b8e809b74ca0ad" providerId="LiveId" clId="{0CC7DE4F-FD2F-4548-8941-ABE4AEBCAB06}" dt="2025-08-29T14:53:06.006" v="574" actId="1076"/>
        <pc:sldMkLst>
          <pc:docMk/>
          <pc:sldMk cId="1421672401" sldId="265"/>
        </pc:sldMkLst>
        <pc:spChg chg="mod">
          <ac:chgData name="Snezana Djapic" userId="e8b8e809b74ca0ad" providerId="LiveId" clId="{0CC7DE4F-FD2F-4548-8941-ABE4AEBCAB06}" dt="2025-08-29T14:53:06.006" v="574" actId="1076"/>
          <ac:spMkLst>
            <pc:docMk/>
            <pc:sldMk cId="1421672401" sldId="265"/>
            <ac:spMk id="4" creationId="{4966BAF5-4B27-C5E7-28D6-8C3FE213B85A}"/>
          </ac:spMkLst>
        </pc:spChg>
      </pc:sldChg>
      <pc:sldChg chg="addSp delSp modSp mod">
        <pc:chgData name="Snezana Djapic" userId="e8b8e809b74ca0ad" providerId="LiveId" clId="{0CC7DE4F-FD2F-4548-8941-ABE4AEBCAB06}" dt="2025-09-03T16:24:17.463" v="1394"/>
        <pc:sldMkLst>
          <pc:docMk/>
          <pc:sldMk cId="954665260" sldId="266"/>
        </pc:sldMkLst>
        <pc:spChg chg="add mod">
          <ac:chgData name="Snezana Djapic" userId="e8b8e809b74ca0ad" providerId="LiveId" clId="{0CC7DE4F-FD2F-4548-8941-ABE4AEBCAB06}" dt="2025-08-29T07:18:09.694" v="89" actId="14100"/>
          <ac:spMkLst>
            <pc:docMk/>
            <pc:sldMk cId="954665260" sldId="266"/>
            <ac:spMk id="11" creationId="{3567C932-D2BD-359C-7F9C-7A686F7F8DB8}"/>
          </ac:spMkLst>
        </pc:spChg>
        <pc:spChg chg="add mod">
          <ac:chgData name="Snezana Djapic" userId="e8b8e809b74ca0ad" providerId="LiveId" clId="{0CC7DE4F-FD2F-4548-8941-ABE4AEBCAB06}" dt="2025-08-29T07:18:28.619" v="92" actId="207"/>
          <ac:spMkLst>
            <pc:docMk/>
            <pc:sldMk cId="954665260" sldId="266"/>
            <ac:spMk id="12" creationId="{C73E2041-70FF-6E55-054C-C61F8554C9C9}"/>
          </ac:spMkLst>
        </pc:spChg>
        <pc:graphicFrameChg chg="add mod">
          <ac:chgData name="Snezana Djapic" userId="e8b8e809b74ca0ad" providerId="LiveId" clId="{0CC7DE4F-FD2F-4548-8941-ABE4AEBCAB06}" dt="2025-09-03T16:24:17.463" v="1394"/>
          <ac:graphicFrameMkLst>
            <pc:docMk/>
            <pc:sldMk cId="954665260" sldId="266"/>
            <ac:graphicFrameMk id="10" creationId="{E4AC6FAB-0842-0D5F-DB81-EF488F896222}"/>
          </ac:graphicFrameMkLst>
        </pc:graphicFrameChg>
      </pc:sldChg>
      <pc:sldChg chg="addSp delSp modSp mod">
        <pc:chgData name="Snezana Djapic" userId="e8b8e809b74ca0ad" providerId="LiveId" clId="{0CC7DE4F-FD2F-4548-8941-ABE4AEBCAB06}" dt="2025-09-03T16:24:56.564" v="1395"/>
        <pc:sldMkLst>
          <pc:docMk/>
          <pc:sldMk cId="3356425530" sldId="267"/>
        </pc:sldMkLst>
        <pc:graphicFrameChg chg="add mod">
          <ac:chgData name="Snezana Djapic" userId="e8b8e809b74ca0ad" providerId="LiveId" clId="{0CC7DE4F-FD2F-4548-8941-ABE4AEBCAB06}" dt="2025-09-03T16:24:56.564" v="1395"/>
          <ac:graphicFrameMkLst>
            <pc:docMk/>
            <pc:sldMk cId="3356425530" sldId="267"/>
            <ac:graphicFrameMk id="7" creationId="{A07E2FEA-1324-1ECF-F339-496508F0E087}"/>
          </ac:graphicFrameMkLst>
        </pc:graphicFrameChg>
      </pc:sldChg>
      <pc:sldChg chg="addSp delSp modSp mod">
        <pc:chgData name="Snezana Djapic" userId="e8b8e809b74ca0ad" providerId="LiveId" clId="{0CC7DE4F-FD2F-4548-8941-ABE4AEBCAB06}" dt="2025-09-03T16:26:05.324" v="1397"/>
        <pc:sldMkLst>
          <pc:docMk/>
          <pc:sldMk cId="679820813" sldId="268"/>
        </pc:sldMkLst>
        <pc:graphicFrameChg chg="add mod">
          <ac:chgData name="Snezana Djapic" userId="e8b8e809b74ca0ad" providerId="LiveId" clId="{0CC7DE4F-FD2F-4548-8941-ABE4AEBCAB06}" dt="2025-09-03T16:26:05.324" v="1397"/>
          <ac:graphicFrameMkLst>
            <pc:docMk/>
            <pc:sldMk cId="679820813" sldId="268"/>
            <ac:graphicFrameMk id="6" creationId="{A087C256-3FC0-A16F-5D82-367B16C1EFD1}"/>
          </ac:graphicFrameMkLst>
        </pc:graphicFrameChg>
      </pc:sldChg>
      <pc:sldChg chg="modSp mod">
        <pc:chgData name="Snezana Djapic" userId="e8b8e809b74ca0ad" providerId="LiveId" clId="{0CC7DE4F-FD2F-4548-8941-ABE4AEBCAB06}" dt="2025-09-03T16:07:26.849" v="1343" actId="20577"/>
        <pc:sldMkLst>
          <pc:docMk/>
          <pc:sldMk cId="382975023" sldId="269"/>
        </pc:sldMkLst>
        <pc:graphicFrameChg chg="mod modGraphic">
          <ac:chgData name="Snezana Djapic" userId="e8b8e809b74ca0ad" providerId="LiveId" clId="{0CC7DE4F-FD2F-4548-8941-ABE4AEBCAB06}" dt="2025-09-03T16:07:26.849" v="1343" actId="20577"/>
          <ac:graphicFrameMkLst>
            <pc:docMk/>
            <pc:sldMk cId="382975023" sldId="269"/>
            <ac:graphicFrameMk id="4" creationId="{7466A536-EBC8-4EB5-9B7F-955D48F51ACA}"/>
          </ac:graphicFrameMkLst>
        </pc:graphicFrameChg>
      </pc:sldChg>
      <pc:sldChg chg="addSp delSp modSp mod">
        <pc:chgData name="Snezana Djapic" userId="e8b8e809b74ca0ad" providerId="LiveId" clId="{0CC7DE4F-FD2F-4548-8941-ABE4AEBCAB06}" dt="2025-09-03T16:04:20.308" v="1255" actId="113"/>
        <pc:sldMkLst>
          <pc:docMk/>
          <pc:sldMk cId="4011087038" sldId="270"/>
        </pc:sldMkLst>
        <pc:spChg chg="add del mod">
          <ac:chgData name="Snezana Djapic" userId="e8b8e809b74ca0ad" providerId="LiveId" clId="{0CC7DE4F-FD2F-4548-8941-ABE4AEBCAB06}" dt="2025-09-03T15:25:30.290" v="884" actId="478"/>
          <ac:spMkLst>
            <pc:docMk/>
            <pc:sldMk cId="4011087038" sldId="270"/>
            <ac:spMk id="6" creationId="{3A5A7ADF-452A-9B7B-189B-735410BA9077}"/>
          </ac:spMkLst>
        </pc:spChg>
        <pc:graphicFrameChg chg="add del mod modGraphic">
          <ac:chgData name="Snezana Djapic" userId="e8b8e809b74ca0ad" providerId="LiveId" clId="{0CC7DE4F-FD2F-4548-8941-ABE4AEBCAB06}" dt="2025-09-03T16:04:20.308" v="1255" actId="113"/>
          <ac:graphicFrameMkLst>
            <pc:docMk/>
            <pc:sldMk cId="4011087038" sldId="270"/>
            <ac:graphicFrameMk id="5" creationId="{DBB44A5B-2EC1-4D6F-B003-B22C696823D2}"/>
          </ac:graphicFrameMkLst>
        </pc:graphicFrameChg>
      </pc:sldChg>
      <pc:sldChg chg="addSp delSp modSp mod">
        <pc:chgData name="Snezana Djapic" userId="e8b8e809b74ca0ad" providerId="LiveId" clId="{0CC7DE4F-FD2F-4548-8941-ABE4AEBCAB06}" dt="2025-09-03T15:11:32.463" v="868" actId="255"/>
        <pc:sldMkLst>
          <pc:docMk/>
          <pc:sldMk cId="792118634" sldId="274"/>
        </pc:sldMkLst>
        <pc:spChg chg="mod">
          <ac:chgData name="Snezana Djapic" userId="e8b8e809b74ca0ad" providerId="LiveId" clId="{0CC7DE4F-FD2F-4548-8941-ABE4AEBCAB06}" dt="2025-08-29T10:21:54.698" v="326" actId="113"/>
          <ac:spMkLst>
            <pc:docMk/>
            <pc:sldMk cId="792118634" sldId="274"/>
            <ac:spMk id="4" creationId="{C5A3F42B-2D9F-4875-93DD-E3E49CFAD116}"/>
          </ac:spMkLst>
        </pc:spChg>
        <pc:graphicFrameChg chg="mod">
          <ac:chgData name="Snezana Djapic" userId="e8b8e809b74ca0ad" providerId="LiveId" clId="{0CC7DE4F-FD2F-4548-8941-ABE4AEBCAB06}" dt="2025-09-03T15:11:32.463" v="868" actId="255"/>
          <ac:graphicFrameMkLst>
            <pc:docMk/>
            <pc:sldMk cId="792118634" sldId="274"/>
            <ac:graphicFrameMk id="11" creationId="{4B526B01-8FF8-4BB1-90AE-16916F7021E3}"/>
          </ac:graphicFrameMkLst>
        </pc:graphicFrameChg>
      </pc:sldChg>
      <pc:sldChg chg="modSp mod">
        <pc:chgData name="Snezana Djapic" userId="e8b8e809b74ca0ad" providerId="LiveId" clId="{0CC7DE4F-FD2F-4548-8941-ABE4AEBCAB06}" dt="2025-09-03T16:33:41.193" v="1416"/>
        <pc:sldMkLst>
          <pc:docMk/>
          <pc:sldMk cId="41466034" sldId="275"/>
        </pc:sldMkLst>
        <pc:graphicFrameChg chg="mod">
          <ac:chgData name="Snezana Djapic" userId="e8b8e809b74ca0ad" providerId="LiveId" clId="{0CC7DE4F-FD2F-4548-8941-ABE4AEBCAB06}" dt="2025-09-03T16:33:41.193" v="1416"/>
          <ac:graphicFrameMkLst>
            <pc:docMk/>
            <pc:sldMk cId="41466034" sldId="275"/>
            <ac:graphicFrameMk id="6" creationId="{DEA48DE7-8D72-4280-9080-CC8B189C205A}"/>
          </ac:graphicFrameMkLst>
        </pc:graphicFrameChg>
      </pc:sldChg>
      <pc:sldChg chg="addSp delSp modSp mod">
        <pc:chgData name="Snezana Djapic" userId="e8b8e809b74ca0ad" providerId="LiveId" clId="{0CC7DE4F-FD2F-4548-8941-ABE4AEBCAB06}" dt="2025-09-01T21:15:40.508" v="845" actId="14100"/>
        <pc:sldMkLst>
          <pc:docMk/>
          <pc:sldMk cId="4018604439" sldId="280"/>
        </pc:sldMkLst>
        <pc:spChg chg="mod">
          <ac:chgData name="Snezana Djapic" userId="e8b8e809b74ca0ad" providerId="LiveId" clId="{0CC7DE4F-FD2F-4548-8941-ABE4AEBCAB06}" dt="2025-09-01T21:15:33.699" v="843" actId="14100"/>
          <ac:spMkLst>
            <pc:docMk/>
            <pc:sldMk cId="4018604439" sldId="280"/>
            <ac:spMk id="4" creationId="{0A52BD3E-7DED-25A2-AC2B-749A956746AD}"/>
          </ac:spMkLst>
        </pc:spChg>
        <pc:graphicFrameChg chg="add mod">
          <ac:chgData name="Snezana Djapic" userId="e8b8e809b74ca0ad" providerId="LiveId" clId="{0CC7DE4F-FD2F-4548-8941-ABE4AEBCAB06}" dt="2025-09-01T21:15:40.508" v="845" actId="14100"/>
          <ac:graphicFrameMkLst>
            <pc:docMk/>
            <pc:sldMk cId="4018604439" sldId="280"/>
            <ac:graphicFrameMk id="11" creationId="{3C8D2D7E-786C-D15D-99AB-8B7A6C37107C}"/>
          </ac:graphicFrameMkLst>
        </pc:graphicFrameChg>
      </pc:sldChg>
      <pc:sldChg chg="modSp mod">
        <pc:chgData name="Snezana Djapic" userId="e8b8e809b74ca0ad" providerId="LiveId" clId="{0CC7DE4F-FD2F-4548-8941-ABE4AEBCAB06}" dt="2025-09-03T16:00:31.217" v="1228" actId="14861"/>
        <pc:sldMkLst>
          <pc:docMk/>
          <pc:sldMk cId="3734340237" sldId="281"/>
        </pc:sldMkLst>
        <pc:graphicFrameChg chg="mod">
          <ac:chgData name="Snezana Djapic" userId="e8b8e809b74ca0ad" providerId="LiveId" clId="{0CC7DE4F-FD2F-4548-8941-ABE4AEBCAB06}" dt="2025-09-03T16:00:31.217" v="1228" actId="14861"/>
          <ac:graphicFrameMkLst>
            <pc:docMk/>
            <pc:sldMk cId="3734340237" sldId="281"/>
            <ac:graphicFrameMk id="9" creationId="{F3D32274-EF52-47B7-A6E7-B70D88823794}"/>
          </ac:graphicFrameMkLst>
        </pc:graphicFrameChg>
      </pc:sldChg>
      <pc:sldChg chg="modSp mod">
        <pc:chgData name="Snezana Djapic" userId="e8b8e809b74ca0ad" providerId="LiveId" clId="{0CC7DE4F-FD2F-4548-8941-ABE4AEBCAB06}" dt="2025-09-03T16:03:11.888" v="1250" actId="14861"/>
        <pc:sldMkLst>
          <pc:docMk/>
          <pc:sldMk cId="1340439658" sldId="284"/>
        </pc:sldMkLst>
        <pc:graphicFrameChg chg="mod">
          <ac:chgData name="Snezana Djapic" userId="e8b8e809b74ca0ad" providerId="LiveId" clId="{0CC7DE4F-FD2F-4548-8941-ABE4AEBCAB06}" dt="2025-09-03T16:02:57.805" v="1248" actId="14861"/>
          <ac:graphicFrameMkLst>
            <pc:docMk/>
            <pc:sldMk cId="1340439658" sldId="284"/>
            <ac:graphicFrameMk id="6" creationId="{FFCC04E9-F972-6E7A-8BEC-8F88F2D71D6F}"/>
          </ac:graphicFrameMkLst>
        </pc:graphicFrameChg>
        <pc:graphicFrameChg chg="mod">
          <ac:chgData name="Snezana Djapic" userId="e8b8e809b74ca0ad" providerId="LiveId" clId="{0CC7DE4F-FD2F-4548-8941-ABE4AEBCAB06}" dt="2025-09-03T16:03:11.888" v="1250" actId="14861"/>
          <ac:graphicFrameMkLst>
            <pc:docMk/>
            <pc:sldMk cId="1340439658" sldId="284"/>
            <ac:graphicFrameMk id="7" creationId="{7FBDDF3A-9A5F-10A6-A2B3-8734B58DF1A6}"/>
          </ac:graphicFrameMkLst>
        </pc:graphicFrameChg>
      </pc:sldChg>
      <pc:sldChg chg="modSp mod">
        <pc:chgData name="Snezana Djapic" userId="e8b8e809b74ca0ad" providerId="LiveId" clId="{0CC7DE4F-FD2F-4548-8941-ABE4AEBCAB06}" dt="2025-09-03T16:02:00.849" v="1238"/>
        <pc:sldMkLst>
          <pc:docMk/>
          <pc:sldMk cId="3534665254" sldId="285"/>
        </pc:sldMkLst>
        <pc:graphicFrameChg chg="mod">
          <ac:chgData name="Snezana Djapic" userId="e8b8e809b74ca0ad" providerId="LiveId" clId="{0CC7DE4F-FD2F-4548-8941-ABE4AEBCAB06}" dt="2025-09-03T16:02:00.849" v="1238"/>
          <ac:graphicFrameMkLst>
            <pc:docMk/>
            <pc:sldMk cId="3534665254" sldId="285"/>
            <ac:graphicFrameMk id="6" creationId="{B0DA12B9-1725-15B1-7364-1E35097EAD1A}"/>
          </ac:graphicFrameMkLst>
        </pc:graphicFrameChg>
      </pc:sldChg>
      <pc:sldChg chg="modSp mod">
        <pc:chgData name="Snezana Djapic" userId="e8b8e809b74ca0ad" providerId="LiveId" clId="{0CC7DE4F-FD2F-4548-8941-ABE4AEBCAB06}" dt="2025-09-03T16:01:47.833" v="1237" actId="14861"/>
        <pc:sldMkLst>
          <pc:docMk/>
          <pc:sldMk cId="2869473458" sldId="287"/>
        </pc:sldMkLst>
        <pc:graphicFrameChg chg="mod">
          <ac:chgData name="Snezana Djapic" userId="e8b8e809b74ca0ad" providerId="LiveId" clId="{0CC7DE4F-FD2F-4548-8941-ABE4AEBCAB06}" dt="2025-09-03T16:01:47.833" v="1237" actId="14861"/>
          <ac:graphicFrameMkLst>
            <pc:docMk/>
            <pc:sldMk cId="2869473458" sldId="287"/>
            <ac:graphicFrameMk id="7" creationId="{1A184CE3-B0B5-E973-A0A0-CAD6B5CA290D}"/>
          </ac:graphicFrameMkLst>
        </pc:graphicFrameChg>
        <pc:graphicFrameChg chg="mod">
          <ac:chgData name="Snezana Djapic" userId="e8b8e809b74ca0ad" providerId="LiveId" clId="{0CC7DE4F-FD2F-4548-8941-ABE4AEBCAB06}" dt="2025-09-03T16:01:42.486" v="1236" actId="14861"/>
          <ac:graphicFrameMkLst>
            <pc:docMk/>
            <pc:sldMk cId="2869473458" sldId="287"/>
            <ac:graphicFrameMk id="15" creationId="{AB2D6CDB-4A7D-10AB-A17A-2D173BBACD22}"/>
          </ac:graphicFrameMkLst>
        </pc:graphicFrameChg>
      </pc:sldChg>
      <pc:sldChg chg="modSp mod">
        <pc:chgData name="Snezana Djapic" userId="e8b8e809b74ca0ad" providerId="LiveId" clId="{0CC7DE4F-FD2F-4548-8941-ABE4AEBCAB06}" dt="2025-08-29T14:33:22.615" v="457" actId="1076"/>
        <pc:sldMkLst>
          <pc:docMk/>
          <pc:sldMk cId="234253817" sldId="289"/>
        </pc:sldMkLst>
        <pc:spChg chg="mod">
          <ac:chgData name="Snezana Djapic" userId="e8b8e809b74ca0ad" providerId="LiveId" clId="{0CC7DE4F-FD2F-4548-8941-ABE4AEBCAB06}" dt="2025-08-29T14:33:22.615" v="457" actId="1076"/>
          <ac:spMkLst>
            <pc:docMk/>
            <pc:sldMk cId="234253817" sldId="289"/>
            <ac:spMk id="5" creationId="{9CC96B57-3ABD-0BB1-5784-95E30251B453}"/>
          </ac:spMkLst>
        </pc:spChg>
        <pc:graphicFrameChg chg="mod">
          <ac:chgData name="Snezana Djapic" userId="e8b8e809b74ca0ad" providerId="LiveId" clId="{0CC7DE4F-FD2F-4548-8941-ABE4AEBCAB06}" dt="2025-08-29T14:33:12.209" v="456" actId="1076"/>
          <ac:graphicFrameMkLst>
            <pc:docMk/>
            <pc:sldMk cId="234253817" sldId="289"/>
            <ac:graphicFrameMk id="3" creationId="{2768B6F2-1901-203B-18EA-5ADB383EDAD1}"/>
          </ac:graphicFrameMkLst>
        </pc:graphicFrameChg>
      </pc:sldChg>
      <pc:sldChg chg="modSp mod">
        <pc:chgData name="Snezana Djapic" userId="e8b8e809b74ca0ad" providerId="LiveId" clId="{0CC7DE4F-FD2F-4548-8941-ABE4AEBCAB06}" dt="2025-09-03T15:52:18.796" v="1224" actId="14861"/>
        <pc:sldMkLst>
          <pc:docMk/>
          <pc:sldMk cId="1271466840" sldId="290"/>
        </pc:sldMkLst>
        <pc:graphicFrameChg chg="mod">
          <ac:chgData name="Snezana Djapic" userId="e8b8e809b74ca0ad" providerId="LiveId" clId="{0CC7DE4F-FD2F-4548-8941-ABE4AEBCAB06}" dt="2025-09-03T15:52:18.796" v="1224" actId="14861"/>
          <ac:graphicFrameMkLst>
            <pc:docMk/>
            <pc:sldMk cId="1271466840" sldId="290"/>
            <ac:graphicFrameMk id="8" creationId="{2DD7D7EF-80F1-126B-D2F2-36C0C1B150EB}"/>
          </ac:graphicFrameMkLst>
        </pc:graphicFrameChg>
      </pc:sldChg>
      <pc:sldChg chg="addSp delSp modSp add del mod">
        <pc:chgData name="Snezana Djapic" userId="e8b8e809b74ca0ad" providerId="LiveId" clId="{0CC7DE4F-FD2F-4548-8941-ABE4AEBCAB06}" dt="2025-09-03T15:12:44.999" v="880"/>
        <pc:sldMkLst>
          <pc:docMk/>
          <pc:sldMk cId="3863805986" sldId="291"/>
        </pc:sldMkLst>
        <pc:spChg chg="mod">
          <ac:chgData name="Snezana Djapic" userId="e8b8e809b74ca0ad" providerId="LiveId" clId="{0CC7DE4F-FD2F-4548-8941-ABE4AEBCAB06}" dt="2025-08-29T13:33:21.849" v="360" actId="113"/>
          <ac:spMkLst>
            <pc:docMk/>
            <pc:sldMk cId="3863805986" sldId="291"/>
            <ac:spMk id="4" creationId="{95C3741A-C38B-0093-9670-1E1296EFDC64}"/>
          </ac:spMkLst>
        </pc:spChg>
        <pc:graphicFrameChg chg="mod">
          <ac:chgData name="Snezana Djapic" userId="e8b8e809b74ca0ad" providerId="LiveId" clId="{0CC7DE4F-FD2F-4548-8941-ABE4AEBCAB06}" dt="2025-09-03T15:12:44.999" v="880"/>
          <ac:graphicFrameMkLst>
            <pc:docMk/>
            <pc:sldMk cId="3863805986" sldId="291"/>
            <ac:graphicFrameMk id="16" creationId="{5182017E-291B-CB26-EC2A-EC1984C07C04}"/>
          </ac:graphicFrameMkLst>
        </pc:graphicFrameChg>
      </pc:sldChg>
      <pc:sldChg chg="addSp delSp modSp new del mod">
        <pc:chgData name="Snezana Djapic" userId="e8b8e809b74ca0ad" providerId="LiveId" clId="{0CC7DE4F-FD2F-4548-8941-ABE4AEBCAB06}" dt="2025-09-03T16:33:48.362" v="1417" actId="47"/>
        <pc:sldMkLst>
          <pc:docMk/>
          <pc:sldMk cId="1408365515" sldId="292"/>
        </pc:sldMkLst>
        <pc:spChg chg="mod">
          <ac:chgData name="Snezana Djapic" userId="e8b8e809b74ca0ad" providerId="LiveId" clId="{0CC7DE4F-FD2F-4548-8941-ABE4AEBCAB06}" dt="2025-09-03T16:23:13.473" v="1393"/>
          <ac:spMkLst>
            <pc:docMk/>
            <pc:sldMk cId="1408365515" sldId="292"/>
            <ac:spMk id="2" creationId="{08A36EE1-25D2-798F-C004-58B9C79756C2}"/>
          </ac:spMkLst>
        </pc:spChg>
        <pc:spChg chg="del">
          <ac:chgData name="Snezana Djapic" userId="e8b8e809b74ca0ad" providerId="LiveId" clId="{0CC7DE4F-FD2F-4548-8941-ABE4AEBCAB06}" dt="2025-09-03T16:18:29.430" v="1366" actId="1957"/>
          <ac:spMkLst>
            <pc:docMk/>
            <pc:sldMk cId="1408365515" sldId="292"/>
            <ac:spMk id="3" creationId="{B3F567F6-3539-19B8-3D62-903C5577D892}"/>
          </ac:spMkLst>
        </pc:spChg>
        <pc:graphicFrameChg chg="add mod">
          <ac:chgData name="Snezana Djapic" userId="e8b8e809b74ca0ad" providerId="LiveId" clId="{0CC7DE4F-FD2F-4548-8941-ABE4AEBCAB06}" dt="2025-09-03T16:31:32.745" v="1402" actId="113"/>
          <ac:graphicFrameMkLst>
            <pc:docMk/>
            <pc:sldMk cId="1408365515" sldId="292"/>
            <ac:graphicFrameMk id="6" creationId="{B0352B1C-F63A-6540-63B3-BC998C95A098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FF00"/>
              </a:solidFill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  <a:effectLst>
                <a:innerShdw blurRad="114300">
                  <a:schemeClr val="accent3">
                    <a:shade val="65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B997-4F10-AAAA-7F4E55202533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  <a:effectLst>
                <a:innerShdw blurRad="114300">
                  <a:schemeClr val="accent3">
                    <a:shade val="65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0-B997-4F10-AAAA-7F4E55202533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  <a:effectLst>
                <a:innerShdw blurRad="114300">
                  <a:schemeClr val="accent3">
                    <a:shade val="65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2-B997-4F10-AAAA-7F4E552025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Potpuno</c:v>
                </c:pt>
                <c:pt idx="1">
                  <c:v>Uglavnom</c:v>
                </c:pt>
                <c:pt idx="2">
                  <c:v>Delimično</c:v>
                </c:pt>
                <c:pt idx="3">
                  <c:v>Malo </c:v>
                </c:pt>
                <c:pt idx="4">
                  <c:v>Nimalo </c:v>
                </c:pt>
                <c:pt idx="5">
                  <c:v>Ne mogu da ocenim</c:v>
                </c:pt>
              </c:strCache>
            </c:strRef>
          </c:cat>
          <c:val>
            <c:numRef>
              <c:f>Sheet1!$B$2:$B$7</c:f>
              <c:numCache>
                <c:formatCode>###0.0</c:formatCode>
                <c:ptCount val="6"/>
                <c:pt idx="0">
                  <c:v>7.0175438596491224</c:v>
                </c:pt>
                <c:pt idx="1">
                  <c:v>44.298245614035089</c:v>
                </c:pt>
                <c:pt idx="2">
                  <c:v>29.385964912280706</c:v>
                </c:pt>
                <c:pt idx="3">
                  <c:v>9.6491228070175428</c:v>
                </c:pt>
                <c:pt idx="4">
                  <c:v>8.7719298245614024</c:v>
                </c:pt>
                <c:pt idx="5" formatCode="####.0">
                  <c:v>0.8771929824561403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C4-46F0-92E2-8B98780A39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Potpuno</c:v>
                </c:pt>
                <c:pt idx="1">
                  <c:v>Uglavnom</c:v>
                </c:pt>
                <c:pt idx="2">
                  <c:v>Delimično</c:v>
                </c:pt>
                <c:pt idx="3">
                  <c:v>Malo </c:v>
                </c:pt>
                <c:pt idx="4">
                  <c:v>Nimalo </c:v>
                </c:pt>
                <c:pt idx="5">
                  <c:v>Ne mogu da ocenim</c:v>
                </c:pt>
              </c:strCache>
            </c:strRef>
          </c:cat>
          <c:val>
            <c:numRef>
              <c:f>Sheet1!$C$2:$C$7</c:f>
              <c:numCache>
                <c:formatCode>###0.0</c:formatCode>
                <c:ptCount val="6"/>
                <c:pt idx="0">
                  <c:v>7.7272727272727266</c:v>
                </c:pt>
                <c:pt idx="1">
                  <c:v>48.18181818181818</c:v>
                </c:pt>
                <c:pt idx="2">
                  <c:v>31.818181818181817</c:v>
                </c:pt>
                <c:pt idx="3">
                  <c:v>6.8181818181818175</c:v>
                </c:pt>
                <c:pt idx="4">
                  <c:v>5</c:v>
                </c:pt>
                <c:pt idx="5" formatCode="General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0D-447A-8516-0A393B76FFF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Potpuno</c:v>
                </c:pt>
                <c:pt idx="1">
                  <c:v>Uglavnom</c:v>
                </c:pt>
                <c:pt idx="2">
                  <c:v>Delimično</c:v>
                </c:pt>
                <c:pt idx="3">
                  <c:v>Malo </c:v>
                </c:pt>
                <c:pt idx="4">
                  <c:v>Nimalo </c:v>
                </c:pt>
                <c:pt idx="5">
                  <c:v>Ne mogu da ocenim</c:v>
                </c:pt>
              </c:strCache>
            </c:strRef>
          </c:cat>
          <c:val>
            <c:numRef>
              <c:f>Sheet1!$D$2:$D$7</c:f>
              <c:numCache>
                <c:formatCode>###0.0</c:formatCode>
                <c:ptCount val="6"/>
                <c:pt idx="0">
                  <c:v>10.050251256281408</c:v>
                </c:pt>
                <c:pt idx="1">
                  <c:v>41.206030150753769</c:v>
                </c:pt>
                <c:pt idx="2">
                  <c:v>31.155778894472363</c:v>
                </c:pt>
                <c:pt idx="3">
                  <c:v>8.5427135678391952</c:v>
                </c:pt>
                <c:pt idx="4">
                  <c:v>6.5326633165829149</c:v>
                </c:pt>
                <c:pt idx="5">
                  <c:v>2.512562814070352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64-4327-99D3-AE3A7B317F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171730400"/>
        <c:axId val="2121325072"/>
      </c:barChart>
      <c:catAx>
        <c:axId val="171730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1325072"/>
        <c:crosses val="autoZero"/>
        <c:auto val="1"/>
        <c:lblAlgn val="ctr"/>
        <c:lblOffset val="100"/>
        <c:noMultiLvlLbl val="0"/>
      </c:catAx>
      <c:valAx>
        <c:axId val="212132507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171730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88421144186884248"/>
          <c:y val="9.0405624029141027E-2"/>
          <c:w val="7.7982320726439819E-2"/>
          <c:h val="0.54317637484489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/>
              <a:t>Da li koristite inovativnu terapiju?</a:t>
            </a:r>
            <a:endParaRPr lang="en-GB"/>
          </a:p>
        </c:rich>
      </c:tx>
      <c:layout>
        <c:manualLayout>
          <c:xMode val="edge"/>
          <c:yMode val="edge"/>
          <c:x val="5.9467148984482895E-2"/>
          <c:y val="1.69864139896717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0.15074903388941016"/>
          <c:y val="0.11499802271007757"/>
          <c:w val="0.65522290403415062"/>
          <c:h val="0.7714975106655508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explosion val="8"/>
            <c:spPr>
              <a:solidFill>
                <a:srgbClr val="92D05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7089-4801-9B8C-A304E1B2F284}"/>
              </c:ext>
            </c:extLst>
          </c:dPt>
          <c:dPt>
            <c:idx val="1"/>
            <c:bubble3D val="0"/>
            <c:explosion val="5"/>
            <c:spPr>
              <a:solidFill>
                <a:srgbClr val="00B0F0"/>
              </a:soli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7089-4801-9B8C-A304E1B2F284}"/>
              </c:ext>
            </c:extLst>
          </c:dPt>
          <c:dLbls>
            <c:dLbl>
              <c:idx val="0"/>
              <c:layout>
                <c:manualLayout>
                  <c:x val="-6.7515283971765178E-2"/>
                  <c:y val="-0.178902160484607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0232B00-B8A8-40D2-A6CD-A5D6250492AC}" type="VALUE">
                      <a:rPr lang="en-US" sz="1600" b="1" smtClean="0">
                        <a:solidFill>
                          <a:srgbClr val="002060"/>
                        </a:solidFill>
                      </a:rPr>
                      <a:pPr>
                        <a:defRPr sz="1600" b="1">
                          <a:solidFill>
                            <a:srgbClr val="002060"/>
                          </a:solidFill>
                        </a:defRPr>
                      </a:pPr>
                      <a:t>[VALUE]</a:t>
                    </a:fld>
                    <a:r>
                      <a:rPr lang="en-US" sz="1600" b="1" baseline="0" dirty="0">
                        <a:solidFill>
                          <a:srgbClr val="002060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089-4801-9B8C-A304E1B2F284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="1" baseline="0" dirty="0">
                        <a:solidFill>
                          <a:srgbClr val="002060"/>
                        </a:solidFill>
                      </a:rPr>
                      <a:t> </a:t>
                    </a:r>
                    <a:fld id="{4A9D2285-F347-451B-ACD4-1679A8D40301}" type="VALUE">
                      <a:rPr lang="en-US" sz="1600" b="1" baseline="0" smtClean="0">
                        <a:solidFill>
                          <a:srgbClr val="002060"/>
                        </a:solidFill>
                      </a:rPr>
                      <a:pPr>
                        <a:defRPr sz="1600" b="1">
                          <a:solidFill>
                            <a:srgbClr val="002060"/>
                          </a:solidFill>
                        </a:defRPr>
                      </a:pPr>
                      <a:t>[VALUE]</a:t>
                    </a:fld>
                    <a:r>
                      <a:rPr lang="en-US" sz="1600" b="1" baseline="0" dirty="0">
                        <a:solidFill>
                          <a:srgbClr val="002060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089-4801-9B8C-A304E1B2F2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Ne</c:v>
                </c:pt>
                <c:pt idx="1">
                  <c:v>Da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83.04</c:v>
                </c:pt>
                <c:pt idx="1">
                  <c:v>16.96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089-4801-9B8C-A304E1B2F28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349055396398784E-2"/>
          <c:y val="0.86667805038767798"/>
          <c:w val="0.22054261980869377"/>
          <c:h val="0.102180190631257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 dirty="0"/>
              <a:t>Ocena korišćenja </a:t>
            </a:r>
            <a:endParaRPr lang="en-GB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Negativno</c:v>
                </c:pt>
                <c:pt idx="1">
                  <c:v>Neutralno</c:v>
                </c:pt>
                <c:pt idx="2">
                  <c:v>Pozitivno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5.23</c:v>
                </c:pt>
                <c:pt idx="1">
                  <c:v>13.04</c:v>
                </c:pt>
                <c:pt idx="2">
                  <c:v>81.73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7A-4924-8E7E-032DE045EA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Negativno</c:v>
                </c:pt>
                <c:pt idx="1">
                  <c:v>Neutralno</c:v>
                </c:pt>
                <c:pt idx="2">
                  <c:v>Pozitivno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12.4</c:v>
                </c:pt>
                <c:pt idx="2">
                  <c:v>85.4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7A-4924-8E7E-032DE045EA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Negativno</c:v>
                </c:pt>
                <c:pt idx="1">
                  <c:v>Neutralno</c:v>
                </c:pt>
                <c:pt idx="2">
                  <c:v>Pozitivno</c:v>
                </c:pt>
              </c:strCache>
            </c:strRef>
          </c:cat>
          <c:val>
            <c:numRef>
              <c:f>Sheet1!$D$2:$D$4</c:f>
              <c:numCache>
                <c:formatCode>###0.0</c:formatCode>
                <c:ptCount val="3"/>
                <c:pt idx="0">
                  <c:v>3.7</c:v>
                </c:pt>
                <c:pt idx="1">
                  <c:v>33.299999999999997</c:v>
                </c:pt>
                <c:pt idx="2">
                  <c:v>62.962962962962962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7A-4924-8E7E-032DE045EA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8192080"/>
        <c:axId val="1968191120"/>
      </c:barChart>
      <c:catAx>
        <c:axId val="1968192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191120"/>
        <c:crosses val="autoZero"/>
        <c:auto val="1"/>
        <c:lblAlgn val="ctr"/>
        <c:lblOffset val="100"/>
        <c:noMultiLvlLbl val="0"/>
      </c:catAx>
      <c:valAx>
        <c:axId val="19681911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6819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468929191525537E-2"/>
          <c:y val="4.6066279384565062E-2"/>
          <c:w val="0.93114716133487829"/>
          <c:h val="0.837121243347676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zemlje bivše SFRJ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shade val="7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Značajno više</c:v>
                </c:pt>
                <c:pt idx="1">
                  <c:v>Više</c:v>
                </c:pt>
                <c:pt idx="2">
                  <c:v>Isto</c:v>
                </c:pt>
                <c:pt idx="3">
                  <c:v>Manje</c:v>
                </c:pt>
                <c:pt idx="4">
                  <c:v>Značajno manje</c:v>
                </c:pt>
                <c:pt idx="5">
                  <c:v>Nemam stav</c:v>
                </c:pt>
              </c:strCache>
            </c:strRef>
          </c:cat>
          <c:val>
            <c:numRef>
              <c:f>Sheet1!$B$2:$B$7</c:f>
              <c:numCache>
                <c:formatCode>###0.0</c:formatCode>
                <c:ptCount val="6"/>
                <c:pt idx="0">
                  <c:v>7</c:v>
                </c:pt>
                <c:pt idx="1">
                  <c:v>11.8</c:v>
                </c:pt>
                <c:pt idx="2">
                  <c:v>11.8</c:v>
                </c:pt>
                <c:pt idx="3">
                  <c:v>20.6</c:v>
                </c:pt>
                <c:pt idx="4">
                  <c:v>15.4</c:v>
                </c:pt>
                <c:pt idx="5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8-4C7B-A43C-C20CFC1A9A8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zemlje regiona</c:v>
                </c:pt>
              </c:strCache>
            </c:strRef>
          </c:tx>
          <c:spPr>
            <a:pattFill prst="narHorz">
              <a:fgClr>
                <a:schemeClr val="accent3">
                  <a:tint val="77000"/>
                </a:schemeClr>
              </a:fgClr>
              <a:bgClr>
                <a:schemeClr val="accent3">
                  <a:tint val="77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>
                  <a:tint val="77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Značajno više</c:v>
                </c:pt>
                <c:pt idx="1">
                  <c:v>Više</c:v>
                </c:pt>
                <c:pt idx="2">
                  <c:v>Isto</c:v>
                </c:pt>
                <c:pt idx="3">
                  <c:v>Manje</c:v>
                </c:pt>
                <c:pt idx="4">
                  <c:v>Značajno manje</c:v>
                </c:pt>
                <c:pt idx="5">
                  <c:v>Nemam stav</c:v>
                </c:pt>
              </c:strCache>
            </c:strRef>
          </c:cat>
          <c:val>
            <c:numRef>
              <c:f>Sheet1!$C$2:$C$7</c:f>
              <c:numCache>
                <c:formatCode>###0.0</c:formatCode>
                <c:ptCount val="6"/>
                <c:pt idx="0">
                  <c:v>5.7017543859649118</c:v>
                </c:pt>
                <c:pt idx="1">
                  <c:v>9.6491228070175428</c:v>
                </c:pt>
                <c:pt idx="2">
                  <c:v>7.4561403508771926</c:v>
                </c:pt>
                <c:pt idx="3">
                  <c:v>21.052631578947366</c:v>
                </c:pt>
                <c:pt idx="4">
                  <c:v>14.473684210526317</c:v>
                </c:pt>
                <c:pt idx="5">
                  <c:v>41.666666666666671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1F-4377-A643-6600D651C4A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axId val="408886415"/>
        <c:axId val="408900143"/>
      </c:barChart>
      <c:catAx>
        <c:axId val="4088864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900143"/>
        <c:crosses val="autoZero"/>
        <c:auto val="1"/>
        <c:lblAlgn val="ctr"/>
        <c:lblOffset val="100"/>
        <c:noMultiLvlLbl val="0"/>
      </c:catAx>
      <c:valAx>
        <c:axId val="408900143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4088864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8.2741767831790061E-2"/>
          <c:y val="6.8650782576699543E-2"/>
          <c:w val="0.19838548707366374"/>
          <c:h val="0.160105487390814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343865785735914E-2"/>
          <c:y val="3.4174485578587252E-2"/>
          <c:w val="0.93349596866245199"/>
          <c:h val="0.879167629888119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zemlje bivše SFRJ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shade val="7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Značajno više</c:v>
                </c:pt>
                <c:pt idx="1">
                  <c:v>Više</c:v>
                </c:pt>
                <c:pt idx="2">
                  <c:v>Isto</c:v>
                </c:pt>
                <c:pt idx="3">
                  <c:v>Manje</c:v>
                </c:pt>
                <c:pt idx="4">
                  <c:v>Značajno manje</c:v>
                </c:pt>
                <c:pt idx="5">
                  <c:v>Nemam stav</c:v>
                </c:pt>
              </c:strCache>
            </c:strRef>
          </c:cat>
          <c:val>
            <c:numRef>
              <c:f>Sheet1!$B$2:$B$7</c:f>
              <c:numCache>
                <c:formatCode>###0.0</c:formatCode>
                <c:ptCount val="6"/>
                <c:pt idx="0">
                  <c:v>3.5</c:v>
                </c:pt>
                <c:pt idx="1">
                  <c:v>7.9</c:v>
                </c:pt>
                <c:pt idx="2">
                  <c:v>11</c:v>
                </c:pt>
                <c:pt idx="3">
                  <c:v>20.2</c:v>
                </c:pt>
                <c:pt idx="4">
                  <c:v>15.4</c:v>
                </c:pt>
                <c:pt idx="5">
                  <c:v>42.1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8C-4DFC-8CDC-EE8686E753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Zemlje regiona</c:v>
                </c:pt>
              </c:strCache>
            </c:strRef>
          </c:tx>
          <c:spPr>
            <a:pattFill prst="narHorz">
              <a:fgClr>
                <a:schemeClr val="accent3">
                  <a:tint val="77000"/>
                </a:schemeClr>
              </a:fgClr>
              <a:bgClr>
                <a:schemeClr val="accent3">
                  <a:tint val="77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>
                  <a:tint val="77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Značajno više</c:v>
                </c:pt>
                <c:pt idx="1">
                  <c:v>Više</c:v>
                </c:pt>
                <c:pt idx="2">
                  <c:v>Isto</c:v>
                </c:pt>
                <c:pt idx="3">
                  <c:v>Manje</c:v>
                </c:pt>
                <c:pt idx="4">
                  <c:v>Značajno manje</c:v>
                </c:pt>
                <c:pt idx="5">
                  <c:v>Nemam stav</c:v>
                </c:pt>
              </c:strCache>
            </c:strRef>
          </c:cat>
          <c:val>
            <c:numRef>
              <c:f>Sheet1!$C$2:$C$7</c:f>
              <c:numCache>
                <c:formatCode>###0.0</c:formatCode>
                <c:ptCount val="6"/>
                <c:pt idx="0">
                  <c:v>2.6</c:v>
                </c:pt>
                <c:pt idx="1">
                  <c:v>8.8000000000000007</c:v>
                </c:pt>
                <c:pt idx="2">
                  <c:v>6.6</c:v>
                </c:pt>
                <c:pt idx="3">
                  <c:v>20.2</c:v>
                </c:pt>
                <c:pt idx="4">
                  <c:v>14.9</c:v>
                </c:pt>
                <c:pt idx="5">
                  <c:v>46.9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40-4C43-91C2-0EF0F5BAE8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400495839"/>
        <c:axId val="400499583"/>
      </c:barChart>
      <c:catAx>
        <c:axId val="400495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499583"/>
        <c:crosses val="autoZero"/>
        <c:auto val="1"/>
        <c:lblAlgn val="ctr"/>
        <c:lblOffset val="100"/>
        <c:noMultiLvlLbl val="0"/>
      </c:catAx>
      <c:valAx>
        <c:axId val="400499583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40049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3.5604242145792948E-2"/>
          <c:y val="9.6862283183437745E-2"/>
          <c:w val="0.20798950830194765"/>
          <c:h val="0.222202162753235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dLbl>
              <c:idx val="0"/>
              <c:layout>
                <c:manualLayout>
                  <c:x val="-9.7368471883168724E-3"/>
                  <c:y val="-3.11629293644357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72-4E9A-A5B7-3B67D63A9938}"/>
                </c:ext>
              </c:extLst>
            </c:dLbl>
            <c:dLbl>
              <c:idx val="1"/>
              <c:layout>
                <c:manualLayout>
                  <c:x val="-9.991664574142944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72-4E9A-A5B7-3B67D63A9938}"/>
                </c:ext>
              </c:extLst>
            </c:dLbl>
            <c:dLbl>
              <c:idx val="2"/>
              <c:layout>
                <c:manualLayout>
                  <c:x val="-5.9628754098993951E-3"/>
                  <c:y val="6.23258587288714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05-DF4A-A902-41A11C1EE3E9}"/>
                </c:ext>
              </c:extLst>
            </c:dLbl>
            <c:dLbl>
              <c:idx val="3"/>
              <c:layout>
                <c:manualLayout>
                  <c:x val="-5.188052286619331E-3"/>
                  <c:y val="-6.23258587288714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905-DF4A-A902-41A11C1EE3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Jesam, aktivan/a sam u njemu</c:v>
                </c:pt>
                <c:pt idx="1">
                  <c:v>Jesam, ali više nisam aktivan/a u njemu</c:v>
                </c:pt>
                <c:pt idx="2">
                  <c:v>Jesam i ako nisam nikad aktivan/a u njemu</c:v>
                </c:pt>
                <c:pt idx="3">
                  <c:v>Nisam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71.5</c:v>
                </c:pt>
                <c:pt idx="1">
                  <c:v>7</c:v>
                </c:pt>
                <c:pt idx="2">
                  <c:v>20.2</c:v>
                </c:pt>
                <c:pt idx="3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72-4E9A-A5B7-3B67D63A99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innerShdw blurRad="114300">
                <a:srgbClr val="FFFF00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4905-DF4A-A902-41A11C1EE3E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4905-DF4A-A902-41A11C1EE3E9}"/>
              </c:ext>
            </c:extLst>
          </c:dPt>
          <c:dLbls>
            <c:dLbl>
              <c:idx val="0"/>
              <c:layout>
                <c:manualLayout>
                  <c:x val="-6.4981012114143947E-3"/>
                  <c:y val="0"/>
                </c:manualLayout>
              </c:layout>
              <c:tx>
                <c:rich>
                  <a:bodyPr/>
                  <a:lstStyle/>
                  <a:p>
                    <a:fld id="{8DAAC89C-14D5-415F-B23C-EEDC94BD09A6}" type="VALUE">
                      <a:rPr lang="en-US" smtClean="0"/>
                      <a:pPr/>
                      <a:t>[VALUE]</a:t>
                    </a:fld>
                    <a:endParaRPr lang="sr-Latn-R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905-DF4A-A902-41A11C1EE3E9}"/>
                </c:ext>
              </c:extLst>
            </c:dLbl>
            <c:dLbl>
              <c:idx val="1"/>
              <c:layout>
                <c:manualLayout>
                  <c:x val="-1.4380548726781173E-3"/>
                  <c:y val="-1.1426275436317555E-16"/>
                </c:manualLayout>
              </c:layout>
              <c:tx>
                <c:rich>
                  <a:bodyPr/>
                  <a:lstStyle/>
                  <a:p>
                    <a:fld id="{86CC5D07-F136-4221-83CE-BD8374D7EC34}" type="VALUE">
                      <a:rPr lang="en-US" sz="1400"/>
                      <a:pPr/>
                      <a:t>[VALUE]</a:t>
                    </a:fld>
                    <a:endParaRPr lang="sr-Latn-R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905-DF4A-A902-41A11C1EE3E9}"/>
                </c:ext>
              </c:extLst>
            </c:dLbl>
            <c:dLbl>
              <c:idx val="2"/>
              <c:layout>
                <c:manualLayout>
                  <c:x val="-3.6937377327344507E-3"/>
                  <c:y val="-3.11629293644357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905-DF4A-A902-41A11C1EE3E9}"/>
                </c:ext>
              </c:extLst>
            </c:dLbl>
            <c:dLbl>
              <c:idx val="3"/>
              <c:layout>
                <c:manualLayout>
                  <c:x val="1.382598391952740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905-DF4A-A902-41A11C1EE3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Jesam, aktivan/a sam u njemu</c:v>
                </c:pt>
                <c:pt idx="1">
                  <c:v>Jesam, ali više nisam aktivan/a u njemu</c:v>
                </c:pt>
                <c:pt idx="2">
                  <c:v>Jesam i ako nisam nikad aktivan/a u njemu</c:v>
                </c:pt>
                <c:pt idx="3">
                  <c:v>Nisam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69.099999999999994</c:v>
                </c:pt>
                <c:pt idx="1">
                  <c:v>8.1999999999999993</c:v>
                </c:pt>
                <c:pt idx="2">
                  <c:v>19.5</c:v>
                </c:pt>
                <c:pt idx="3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D1-421C-BE96-DFF190E1F18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dLbl>
              <c:idx val="0"/>
              <c:layout>
                <c:manualLayout>
                  <c:x val="-6.4981012114142464E-3"/>
                  <c:y val="-1.1426275436317555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B11-4381-9B07-DF91921F568C}"/>
                </c:ext>
              </c:extLst>
            </c:dLbl>
            <c:dLbl>
              <c:idx val="1"/>
              <c:layout>
                <c:manualLayout>
                  <c:x val="-5.353377752544284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11-4381-9B07-DF91921F568C}"/>
                </c:ext>
              </c:extLst>
            </c:dLbl>
            <c:dLbl>
              <c:idx val="2"/>
              <c:layout>
                <c:manualLayout>
                  <c:x val="-4.480057356937772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11-4381-9B07-DF91921F568C}"/>
                </c:ext>
              </c:extLst>
            </c:dLbl>
            <c:dLbl>
              <c:idx val="3"/>
              <c:layout>
                <c:manualLayout>
                  <c:x val="-8.5865287037305347E-4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B11-4381-9B07-DF91921F56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Jesam, aktivan/a sam u njemu</c:v>
                </c:pt>
                <c:pt idx="1">
                  <c:v>Jesam, ali više nisam aktivan/a u njemu</c:v>
                </c:pt>
                <c:pt idx="2">
                  <c:v>Jesam i ako nisam nikad aktivan/a u njemu</c:v>
                </c:pt>
                <c:pt idx="3">
                  <c:v>Nisam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62.8</c:v>
                </c:pt>
                <c:pt idx="1">
                  <c:v>6.5</c:v>
                </c:pt>
                <c:pt idx="2">
                  <c:v>24.6</c:v>
                </c:pt>
                <c:pt idx="3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48-4031-996B-5481585E54B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127677919"/>
        <c:axId val="162041936"/>
      </c:barChart>
      <c:valAx>
        <c:axId val="1620419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7677919"/>
        <c:crosses val="autoZero"/>
        <c:crossBetween val="between"/>
      </c:valAx>
      <c:catAx>
        <c:axId val="1276779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0419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3.5583197989329157E-2"/>
          <c:y val="2.1814050555105016E-2"/>
          <c:w val="0.32233270087113375"/>
          <c:h val="6.88465176653322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Zadovoljan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Uticajem na  visinu izdvajanje sredstava u budžetu za inovativne lekove</c:v>
                </c:pt>
                <c:pt idx="1">
                  <c:v>Informisanjem članstva o postojanju inovativnih lekova </c:v>
                </c:pt>
                <c:pt idx="2">
                  <c:v>Radom da što veći broj inovativnih lekova bude deo liste lekova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37.700000000000003</c:v>
                </c:pt>
                <c:pt idx="1">
                  <c:v>63.6</c:v>
                </c:pt>
                <c:pt idx="2">
                  <c:v>61.8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38-467A-BFBC-F3CD604896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 zadovoljan ni ne zadovoljan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Uticajem na  visinu izdvajanje sredstava u budžetu za inovativne lekove</c:v>
                </c:pt>
                <c:pt idx="1">
                  <c:v>Informisanjem članstva o postojanju inovativnih lekova </c:v>
                </c:pt>
                <c:pt idx="2">
                  <c:v>Radom da što veći broj inovativnih lekova bude deo liste lekova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29.8</c:v>
                </c:pt>
                <c:pt idx="1">
                  <c:v>18.399999999999999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38-467A-BFBC-F3CD6048967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 zadovoljan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Uticajem na  visinu izdvajanje sredstava u budžetu za inovativne lekove</c:v>
                </c:pt>
                <c:pt idx="1">
                  <c:v>Informisanjem članstva o postojanju inovativnih lekova </c:v>
                </c:pt>
                <c:pt idx="2">
                  <c:v>Radom da što veći broj inovativnih lekova bude deo liste lekova 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13.2</c:v>
                </c:pt>
                <c:pt idx="1">
                  <c:v>7.5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38-467A-BFBC-F3CD6048967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Nemam stav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Uticajem na  visinu izdvajanje sredstava u budžetu za inovativne lekove</c:v>
                </c:pt>
                <c:pt idx="1">
                  <c:v>Informisanjem članstva o postojanju inovativnih lekova </c:v>
                </c:pt>
                <c:pt idx="2">
                  <c:v>Radom da što veći broj inovativnih lekova bude deo liste lekova 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19.3</c:v>
                </c:pt>
                <c:pt idx="1">
                  <c:v>10.5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38-467A-BFBC-F3CD6048967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06063503"/>
        <c:axId val="1806063983"/>
      </c:barChart>
      <c:catAx>
        <c:axId val="1806063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063983"/>
        <c:crosses val="autoZero"/>
        <c:auto val="1"/>
        <c:lblAlgn val="ctr"/>
        <c:lblOffset val="100"/>
        <c:noMultiLvlLbl val="0"/>
      </c:catAx>
      <c:valAx>
        <c:axId val="180606398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06063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Zadovoljan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Svojim aktivnostima stvaraju svest u javnosti o pravima na inovatine lekove</c:v>
                </c:pt>
                <c:pt idx="1">
                  <c:v>Ostvarenjem produktivne saradnje sa farmaceutskim kućama koje proizvode inovatine lekove sa ciljem da budu dostupne obolelima u Srbiji</c:v>
                </c:pt>
                <c:pt idx="2">
                  <c:v>Zagovarajem promene zakonskog okvira koji će omogućiti dostupnost inovativnih lekova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65.8</c:v>
                </c:pt>
                <c:pt idx="1">
                  <c:v>45.6</c:v>
                </c:pt>
                <c:pt idx="2" formatCode="###0.0">
                  <c:v>53.94736842105263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99-4BB1-BAD5-559EA66AF5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 zadovoljan ni ne zadovoljan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Svojim aktivnostima stvaraju svest u javnosti o pravima na inovatine lekove</c:v>
                </c:pt>
                <c:pt idx="1">
                  <c:v>Ostvarenjem produktivne saradnje sa farmaceutskim kućama koje proizvode inovatine lekove sa ciljem da budu dostupne obolelima u Srbiji</c:v>
                </c:pt>
                <c:pt idx="2">
                  <c:v>Zagovarajem promene zakonskog okvira koji će omogućiti dostupnost inovativnih lekova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20.6</c:v>
                </c:pt>
                <c:pt idx="1">
                  <c:v>25.4</c:v>
                </c:pt>
                <c:pt idx="2" formatCode="###0.0">
                  <c:v>25.877192982456144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99-4BB1-BAD5-559EA66AF5E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 zadovoljan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Svojim aktivnostima stvaraju svest u javnosti o pravima na inovatine lekove</c:v>
                </c:pt>
                <c:pt idx="1">
                  <c:v>Ostvarenjem produktivne saradnje sa farmaceutskim kućama koje proizvode inovatine lekove sa ciljem da budu dostupne obolelima u Srbiji</c:v>
                </c:pt>
                <c:pt idx="2">
                  <c:v>Zagovarajem promene zakonskog okvira koji će omogućiti dostupnost inovativnih lekova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3.9</c:v>
                </c:pt>
                <c:pt idx="1">
                  <c:v>8.3000000000000007</c:v>
                </c:pt>
                <c:pt idx="2" formatCode="###0.0">
                  <c:v>7.0175438596491224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99-4BB1-BAD5-559EA66AF5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Nemam stav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Svojim aktivnostima stvaraju svest u javnosti o pravima na inovatine lekove</c:v>
                </c:pt>
                <c:pt idx="1">
                  <c:v>Ostvarenjem produktivne saradnje sa farmaceutskim kućama koje proizvode inovatine lekove sa ciljem da budu dostupne obolelima u Srbiji</c:v>
                </c:pt>
                <c:pt idx="2">
                  <c:v>Zagovarajem promene zakonskog okvira koji će omogućiti dostupnost inovativnih lekova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9.6</c:v>
                </c:pt>
                <c:pt idx="1">
                  <c:v>20.6</c:v>
                </c:pt>
                <c:pt idx="2" formatCode="###0.0">
                  <c:v>13.157894736842104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A99-4BB1-BAD5-559EA66AF5E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06063503"/>
        <c:axId val="1806063983"/>
      </c:barChart>
      <c:catAx>
        <c:axId val="1806063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063983"/>
        <c:crosses val="autoZero"/>
        <c:auto val="1"/>
        <c:lblAlgn val="ctr"/>
        <c:lblOffset val="100"/>
        <c:noMultiLvlLbl val="0"/>
      </c:catAx>
      <c:valAx>
        <c:axId val="180606398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06063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4610983202152668E-2"/>
          <c:w val="0.97392838330315434"/>
          <c:h val="0.752832984539519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Zadovoljan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Predstavljanjem glasa  pacijenata</c:v>
                </c:pt>
                <c:pt idx="1">
                  <c:v>Predstavljanjem interesa pacijenta u institucijama i komisijama</c:v>
                </c:pt>
                <c:pt idx="2">
                  <c:v>Zaštitom prava pacijenata</c:v>
                </c:pt>
                <c:pt idx="3">
                  <c:v>Promovisanjem kliničkih istraživanja</c:v>
                </c:pt>
              </c:strCache>
            </c:strRef>
          </c:cat>
          <c:val>
            <c:numRef>
              <c:f>Sheet1!$B$2:$B$5</c:f>
              <c:numCache>
                <c:formatCode>###0.0</c:formatCode>
                <c:ptCount val="4"/>
                <c:pt idx="0">
                  <c:v>61.842105263157897</c:v>
                </c:pt>
                <c:pt idx="1">
                  <c:v>54.385964912280706</c:v>
                </c:pt>
                <c:pt idx="2">
                  <c:v>46.05263157894737</c:v>
                </c:pt>
                <c:pt idx="3">
                  <c:v>43.859649122807014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EB-44E0-AB08-06F277A409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 zadovoljan ni ne zadovoljan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Predstavljanjem glasa  pacijenata</c:v>
                </c:pt>
                <c:pt idx="1">
                  <c:v>Predstavljanjem interesa pacijenta u institucijama i komisijama</c:v>
                </c:pt>
                <c:pt idx="2">
                  <c:v>Zaštitom prava pacijenata</c:v>
                </c:pt>
                <c:pt idx="3">
                  <c:v>Promovisanjem kliničkih istraživanja</c:v>
                </c:pt>
              </c:strCache>
            </c:strRef>
          </c:cat>
          <c:val>
            <c:numRef>
              <c:f>Sheet1!$C$2:$C$5</c:f>
              <c:numCache>
                <c:formatCode>###0.0</c:formatCode>
                <c:ptCount val="4"/>
                <c:pt idx="0">
                  <c:v>18.859649122807017</c:v>
                </c:pt>
                <c:pt idx="1">
                  <c:v>22.368421052631579</c:v>
                </c:pt>
                <c:pt idx="2">
                  <c:v>25.877192982456144</c:v>
                </c:pt>
                <c:pt idx="3">
                  <c:v>28.947368421052634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EB-44E0-AB08-06F277A409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 zadovoljan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Predstavljanjem glasa  pacijenata</c:v>
                </c:pt>
                <c:pt idx="1">
                  <c:v>Predstavljanjem interesa pacijenta u institucijama i komisijama</c:v>
                </c:pt>
                <c:pt idx="2">
                  <c:v>Zaštitom prava pacijenata</c:v>
                </c:pt>
                <c:pt idx="3">
                  <c:v>Promovisanjem kliničkih istraživanja</c:v>
                </c:pt>
              </c:strCache>
            </c:strRef>
          </c:cat>
          <c:val>
            <c:numRef>
              <c:f>Sheet1!$D$2:$D$5</c:f>
              <c:numCache>
                <c:formatCode>###0.0</c:formatCode>
                <c:ptCount val="4"/>
                <c:pt idx="0">
                  <c:v>8.7719298245614024</c:v>
                </c:pt>
                <c:pt idx="1">
                  <c:v>11.403508771929824</c:v>
                </c:pt>
                <c:pt idx="2">
                  <c:v>14.473684210526317</c:v>
                </c:pt>
                <c:pt idx="3">
                  <c:v>13.596491228070176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EB-44E0-AB08-06F277A409D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Nemam stav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Predstavljanjem glasa  pacijenata</c:v>
                </c:pt>
                <c:pt idx="1">
                  <c:v>Predstavljanjem interesa pacijenta u institucijama i komisijama</c:v>
                </c:pt>
                <c:pt idx="2">
                  <c:v>Zaštitom prava pacijenata</c:v>
                </c:pt>
                <c:pt idx="3">
                  <c:v>Promovisanjem kliničkih istraživanja</c:v>
                </c:pt>
              </c:strCache>
            </c:strRef>
          </c:cat>
          <c:val>
            <c:numRef>
              <c:f>Sheet1!$E$2:$E$5</c:f>
              <c:numCache>
                <c:formatCode>###0.0</c:formatCode>
                <c:ptCount val="4"/>
                <c:pt idx="0">
                  <c:v>10.526315789473683</c:v>
                </c:pt>
                <c:pt idx="1">
                  <c:v>11.842105263157894</c:v>
                </c:pt>
                <c:pt idx="2">
                  <c:v>13.596491228070176</c:v>
                </c:pt>
                <c:pt idx="3">
                  <c:v>13.596491228070176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CEB-44E0-AB08-06F277A409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06063503"/>
        <c:axId val="1806063983"/>
      </c:barChart>
      <c:catAx>
        <c:axId val="1806063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063983"/>
        <c:crosses val="autoZero"/>
        <c:auto val="1"/>
        <c:lblAlgn val="ctr"/>
        <c:lblOffset val="100"/>
        <c:noMultiLvlLbl val="0"/>
      </c:catAx>
      <c:valAx>
        <c:axId val="1806063983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1806063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samostalno</c:v>
                </c:pt>
                <c:pt idx="1">
                  <c:v>sa pratiocem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78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BD-4872-8F59-019ACAB75E5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innerShdw blurRad="114300">
                <a:srgbClr val="FFFF00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472-4045-AEE5-C1BDB8FF995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472-4045-AEE5-C1BDB8FF995A}"/>
              </c:ext>
            </c:extLst>
          </c:dPt>
          <c:dLbls>
            <c:dLbl>
              <c:idx val="0"/>
              <c:layout>
                <c:manualLayout>
                  <c:x val="2.0604962902977214E-3"/>
                  <c:y val="-5.61774219161761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72-4045-AEE5-C1BDB8FF995A}"/>
                </c:ext>
              </c:extLst>
            </c:dLbl>
            <c:dLbl>
              <c:idx val="1"/>
              <c:layout>
                <c:manualLayout>
                  <c:x val="8.1108491228787258E-5"/>
                  <c:y val="-2.35766725841069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72-4045-AEE5-C1BDB8FF99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samostalno</c:v>
                </c:pt>
                <c:pt idx="1">
                  <c:v>sa pratiocem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69.5</c:v>
                </c:pt>
                <c:pt idx="1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E7-4BAD-8E6D-8AAF1C646BD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samostalno</c:v>
                </c:pt>
                <c:pt idx="1">
                  <c:v>sa pratiocem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54.3</c:v>
                </c:pt>
                <c:pt idx="1">
                  <c:v>45.7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D9-4302-A91D-B65FE05D6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1386345503"/>
        <c:axId val="1239165967"/>
      </c:barChart>
      <c:valAx>
        <c:axId val="12391659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86345503"/>
        <c:crosses val="autoZero"/>
        <c:crossBetween val="between"/>
      </c:valAx>
      <c:catAx>
        <c:axId val="13863455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916596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432201867152175"/>
          <c:y val="0.11749857172000884"/>
          <c:w val="0.43270031772570361"/>
          <c:h val="0.849439172312336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Sopstveno vozilo</c:v>
                </c:pt>
                <c:pt idx="1">
                  <c:v>Autobus</c:v>
                </c:pt>
                <c:pt idx="2">
                  <c:v>Prevoz medicinske ustanove iz mesta stanovanja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62.3</c:v>
                </c:pt>
                <c:pt idx="1">
                  <c:v>32.4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FE-40E8-AAB9-37C93D0C90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innerShdw blurRad="114300">
                <a:srgbClr val="FFFF00"/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17F-A047-A0CB-1AAAC4B6DBE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7E5-4376-9EF6-8C34EF44E5C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7E5-4376-9EF6-8C34EF44E5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Sopstveno vozilo</c:v>
                </c:pt>
                <c:pt idx="1">
                  <c:v>Autobus</c:v>
                </c:pt>
                <c:pt idx="2">
                  <c:v>Prevoz medicinske ustanove iz mesta stanovanja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65.306122448979593</c:v>
                </c:pt>
                <c:pt idx="1">
                  <c:v>32.653061224489797</c:v>
                </c:pt>
                <c:pt idx="2">
                  <c:v>2.0408163265306123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03-41A4-8DBA-FD3756C4A0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dLbl>
              <c:idx val="0"/>
              <c:layout>
                <c:manualLayout>
                  <c:x val="-9.0984432907950021E-3"/>
                  <c:y val="3.00565963342312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E5-4376-9EF6-8C34EF44E5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Sopstveno vozilo</c:v>
                </c:pt>
                <c:pt idx="1">
                  <c:v>Autobus</c:v>
                </c:pt>
                <c:pt idx="2">
                  <c:v>Prevoz medicinske ustanove iz mesta stanovanja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63</c:v>
                </c:pt>
                <c:pt idx="1">
                  <c:v>34.799999999999997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DC-4B34-8F60-E8CD5A8271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1985543679"/>
        <c:axId val="1239215407"/>
      </c:barChart>
      <c:valAx>
        <c:axId val="1239215407"/>
        <c:scaling>
          <c:orientation val="minMax"/>
          <c:max val="80"/>
        </c:scaling>
        <c:delete val="1"/>
        <c:axPos val="b"/>
        <c:numFmt formatCode="0.0" sourceLinked="1"/>
        <c:majorTickMark val="none"/>
        <c:minorTickMark val="none"/>
        <c:tickLblPos val="nextTo"/>
        <c:crossAx val="1985543679"/>
        <c:crosses val="autoZero"/>
        <c:crossBetween val="between"/>
      </c:valAx>
      <c:catAx>
        <c:axId val="19855436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921540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Od lekara specijaliste</c:v>
                </c:pt>
                <c:pt idx="1">
                  <c:v>Od drugih pacijenata</c:v>
                </c:pt>
                <c:pt idx="2">
                  <c:v>Kroz televiziju, radio i novine</c:v>
                </c:pt>
                <c:pt idx="3">
                  <c:v>Preko socijalnih mreža (Facebook, Twitter, Youtube)</c:v>
                </c:pt>
                <c:pt idx="4">
                  <c:v>Preko internet stranica</c:v>
                </c:pt>
                <c:pt idx="5">
                  <c:v>Kroz aktivnosti i publikacije udruženja koja se bave pravima pacijenata</c:v>
                </c:pt>
              </c:strCache>
            </c:strRef>
          </c:cat>
          <c:val>
            <c:numRef>
              <c:f>Sheet1!$B$2:$B$7</c:f>
              <c:numCache>
                <c:formatCode>0.00</c:formatCode>
                <c:ptCount val="6"/>
                <c:pt idx="0">
                  <c:v>42.1</c:v>
                </c:pt>
                <c:pt idx="1">
                  <c:v>19.5</c:v>
                </c:pt>
                <c:pt idx="2">
                  <c:v>1.5</c:v>
                </c:pt>
                <c:pt idx="3">
                  <c:v>3.7</c:v>
                </c:pt>
                <c:pt idx="4">
                  <c:v>6.2</c:v>
                </c:pt>
                <c:pt idx="5">
                  <c:v>26.9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D2-47B7-9A60-4AC1E739C5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innerShdw blurRad="114300">
                <a:srgbClr val="FFFF00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Od lekara specijaliste</c:v>
                </c:pt>
                <c:pt idx="1">
                  <c:v>Od drugih pacijenata</c:v>
                </c:pt>
                <c:pt idx="2">
                  <c:v>Kroz televiziju, radio i novine</c:v>
                </c:pt>
                <c:pt idx="3">
                  <c:v>Preko socijalnih mreža (Facebook, Twitter, Youtube)</c:v>
                </c:pt>
                <c:pt idx="4">
                  <c:v>Preko internet stranica</c:v>
                </c:pt>
                <c:pt idx="5">
                  <c:v>Kroz aktivnosti i publikacije udruženja koja se bave pravima pacijenata</c:v>
                </c:pt>
              </c:strCache>
            </c:strRef>
          </c:cat>
          <c:val>
            <c:numRef>
              <c:f>Sheet1!$C$2:$C$7</c:f>
              <c:numCache>
                <c:formatCode>###0.0</c:formatCode>
                <c:ptCount val="6"/>
                <c:pt idx="0">
                  <c:v>17.727272727272727</c:v>
                </c:pt>
                <c:pt idx="1">
                  <c:v>17.272727272727273</c:v>
                </c:pt>
                <c:pt idx="2">
                  <c:v>1.8181818181818181</c:v>
                </c:pt>
                <c:pt idx="3">
                  <c:v>5.4545454545454541</c:v>
                </c:pt>
                <c:pt idx="4">
                  <c:v>8.1818181818181817</c:v>
                </c:pt>
                <c:pt idx="5">
                  <c:v>32.727272727272727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D2-47B7-9A60-4AC1E739C57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Od lekara specijaliste</c:v>
                </c:pt>
                <c:pt idx="1">
                  <c:v>Od drugih pacijenata</c:v>
                </c:pt>
                <c:pt idx="2">
                  <c:v>Kroz televiziju, radio i novine</c:v>
                </c:pt>
                <c:pt idx="3">
                  <c:v>Preko socijalnih mreža (Facebook, Twitter, Youtube)</c:v>
                </c:pt>
                <c:pt idx="4">
                  <c:v>Preko internet stranica</c:v>
                </c:pt>
                <c:pt idx="5">
                  <c:v>Kroz aktivnosti i publikacije udruženja koja se bave pravima pacijenata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28.3</c:v>
                </c:pt>
                <c:pt idx="1">
                  <c:v>6.1</c:v>
                </c:pt>
                <c:pt idx="2">
                  <c:v>1.9</c:v>
                </c:pt>
                <c:pt idx="3">
                  <c:v>1.3</c:v>
                </c:pt>
                <c:pt idx="4">
                  <c:v>17.399999999999999</c:v>
                </c:pt>
                <c:pt idx="5">
                  <c:v>36.9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4C-48F9-A890-DA12D0BC6A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1825885744"/>
        <c:axId val="1451133328"/>
      </c:barChart>
      <c:catAx>
        <c:axId val="1825885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133328"/>
        <c:crosses val="autoZero"/>
        <c:auto val="1"/>
        <c:lblAlgn val="ctr"/>
        <c:lblOffset val="100"/>
        <c:noMultiLvlLbl val="0"/>
      </c:catAx>
      <c:valAx>
        <c:axId val="1451133328"/>
        <c:scaling>
          <c:orientation val="minMax"/>
        </c:scaling>
        <c:delete val="1"/>
        <c:axPos val="b"/>
        <c:numFmt formatCode="0.00" sourceLinked="1"/>
        <c:majorTickMark val="none"/>
        <c:minorTickMark val="none"/>
        <c:tickLblPos val="nextTo"/>
        <c:crossAx val="1825885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2.0310368201449089E-2"/>
          <c:y val="0.80491100445090125"/>
          <c:w val="0.20310564168604547"/>
          <c:h val="6.30583291904861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shade val="7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troškovi prevoza pacijenta</c:v>
                </c:pt>
                <c:pt idx="1">
                  <c:v>troškovi prevoza pratioca</c:v>
                </c:pt>
                <c:pt idx="2">
                  <c:v>troškovi ishrane pacijenta</c:v>
                </c:pt>
                <c:pt idx="3">
                  <c:v>troškovi ishrane pratioca</c:v>
                </c:pt>
                <c:pt idx="4">
                  <c:v>troškovi smeštaja pacijenta</c:v>
                </c:pt>
                <c:pt idx="5">
                  <c:v>troškovi smeštaja pratioca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40.9</c:v>
                </c:pt>
                <c:pt idx="1">
                  <c:v>16</c:v>
                </c:pt>
                <c:pt idx="2">
                  <c:v>5.7</c:v>
                </c:pt>
                <c:pt idx="3">
                  <c:v>3.7</c:v>
                </c:pt>
                <c:pt idx="4">
                  <c:v>8.6</c:v>
                </c:pt>
                <c:pt idx="5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98-415A-8E6C-2A1B221064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innerShdw blurRad="114300">
                <a:schemeClr val="accent3">
                  <a:tint val="77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troškovi prevoza pacijenta</c:v>
                </c:pt>
                <c:pt idx="1">
                  <c:v>troškovi prevoza pratioca</c:v>
                </c:pt>
                <c:pt idx="2">
                  <c:v>troškovi ishrane pacijenta</c:v>
                </c:pt>
                <c:pt idx="3">
                  <c:v>troškovi ishrane pratioca</c:v>
                </c:pt>
                <c:pt idx="4">
                  <c:v>troškovi smeštaja pacijenta</c:v>
                </c:pt>
                <c:pt idx="5">
                  <c:v>troškovi smeštaja pratioca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59.1</c:v>
                </c:pt>
                <c:pt idx="1">
                  <c:v>84</c:v>
                </c:pt>
                <c:pt idx="2">
                  <c:v>94.3</c:v>
                </c:pt>
                <c:pt idx="3">
                  <c:v>96.3</c:v>
                </c:pt>
                <c:pt idx="4">
                  <c:v>91.4</c:v>
                </c:pt>
                <c:pt idx="5">
                  <c:v>97.5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98-415A-8E6C-2A1B221064F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354998224"/>
        <c:axId val="615941311"/>
      </c:barChart>
      <c:catAx>
        <c:axId val="354998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5941311"/>
        <c:crosses val="autoZero"/>
        <c:auto val="1"/>
        <c:lblAlgn val="ctr"/>
        <c:lblOffset val="100"/>
        <c:noMultiLvlLbl val="0"/>
      </c:catAx>
      <c:valAx>
        <c:axId val="61594131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5499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5308098405854002E-2"/>
          <c:y val="4.144319790943541E-2"/>
          <c:w val="0.1097426678029286"/>
          <c:h val="0.112617593714383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0" cap="none" dirty="0"/>
              <a:t>Žive u istom mestu</a:t>
            </a:r>
            <a:endParaRPr lang="en-GB" b="0" cap="none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dLbl>
              <c:idx val="0"/>
              <c:layout>
                <c:manualLayout>
                  <c:x val="-8.635516947418457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E3-2B4A-92F0-4AC7D8755724}"/>
                </c:ext>
              </c:extLst>
            </c:dLbl>
            <c:dLbl>
              <c:idx val="1"/>
              <c:layout>
                <c:manualLayout>
                  <c:x val="4.7736708591319668E-3"/>
                  <c:y val="-1.01529957866400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E3-2B4A-92F0-4AC7D87557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87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90-4426-9978-AAF5195018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innerShdw blurRad="114300">
                <a:srgbClr val="FFFF00"/>
              </a:innerShdw>
            </a:effectLst>
          </c:spPr>
          <c:invertIfNegative val="0"/>
          <c:dLbls>
            <c:dLbl>
              <c:idx val="0"/>
              <c:layout>
                <c:manualLayout>
                  <c:x val="-5.95367938610837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E3-2B4A-92F0-4AC7D8755724}"/>
                </c:ext>
              </c:extLst>
            </c:dLbl>
            <c:dLbl>
              <c:idx val="1"/>
              <c:layout>
                <c:manualLayout>
                  <c:x val="2.1761316879380002E-2"/>
                  <c:y val="-6.2045368609407226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4E3-2B4A-92F0-4AC7D87557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86.8</c:v>
                </c:pt>
                <c:pt idx="1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90-4426-9978-AAF5195018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dLbl>
              <c:idx val="0"/>
              <c:layout>
                <c:manualLayout>
                  <c:x val="2.091833297821763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F4-427F-8476-A3EE7182172E}"/>
                </c:ext>
              </c:extLst>
            </c:dLbl>
            <c:dLbl>
              <c:idx val="1"/>
              <c:layout>
                <c:manualLayout>
                  <c:x val="4.162549764452281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F4-427F-8476-A3EE718217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97.1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10-401B-938B-451D784B529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362774655"/>
        <c:axId val="354995248"/>
      </c:barChart>
      <c:catAx>
        <c:axId val="3627746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995248"/>
        <c:crosses val="autoZero"/>
        <c:auto val="1"/>
        <c:lblAlgn val="ctr"/>
        <c:lblOffset val="100"/>
        <c:noMultiLvlLbl val="0"/>
      </c:catAx>
      <c:valAx>
        <c:axId val="3549952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62774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80537503597780125"/>
          <c:y val="0.21167317373321393"/>
          <c:w val="0.17853393865433839"/>
          <c:h val="0.348899039515939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0" cap="none" dirty="0"/>
              <a:t>Zaposleni</a:t>
            </a:r>
            <a:endParaRPr lang="en-GB" b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9.0887122356465719E-2"/>
          <c:y val="0.10368740285035362"/>
          <c:w val="0.89411773040378273"/>
          <c:h val="0.798166971212126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dLbl>
              <c:idx val="0"/>
              <c:layout>
                <c:manualLayout>
                  <c:x val="-3.0490132720828143E-3"/>
                  <c:y val="-1.2409073721881445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49-2A42-92CB-C6F49A001F3E}"/>
                </c:ext>
              </c:extLst>
            </c:dLbl>
            <c:dLbl>
              <c:idx val="1"/>
              <c:layout>
                <c:manualLayout>
                  <c:x val="-5.548204478708071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49-2A42-92CB-C6F49A001F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66.599999999999994</c:v>
                </c:pt>
                <c:pt idx="1">
                  <c:v>33.4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07-4384-8B34-64BFD8D790E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FF00"/>
              </a:solidFill>
            </a:ln>
            <a:effectLst>
              <a:innerShdw blurRad="114300">
                <a:srgbClr val="FFFF00"/>
              </a:innerShdw>
            </a:effectLst>
          </c:spPr>
          <c:invertIfNegative val="0"/>
          <c:dLbls>
            <c:dLbl>
              <c:idx val="0"/>
              <c:layout>
                <c:manualLayout>
                  <c:x val="1.9493691411677009E-3"/>
                  <c:y val="-1.2409073721881445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49-2A42-92CB-C6F49A001F3E}"/>
                </c:ext>
              </c:extLst>
            </c:dLbl>
            <c:dLbl>
              <c:idx val="1"/>
              <c:layout>
                <c:manualLayout>
                  <c:x val="-5.5482044787081176E-3"/>
                  <c:y val="-6.2045368609407226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49-2A42-92CB-C6F49A001F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73.5</c:v>
                </c:pt>
                <c:pt idx="1">
                  <c:v>26.5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07-4384-8B34-64BFD8D790E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dLbl>
              <c:idx val="0"/>
              <c:layout>
                <c:manualLayout>
                  <c:x val="-5.4982206545755663E-4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97-4008-8AC8-BE7610D1E54F}"/>
                </c:ext>
              </c:extLst>
            </c:dLbl>
            <c:dLbl>
              <c:idx val="1"/>
              <c:layout>
                <c:manualLayout>
                  <c:x val="-3.049013272082814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97-4008-8AC8-BE7610D1E5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87.5</c:v>
                </c:pt>
                <c:pt idx="1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2A-45F9-A3F4-4DE244AA1C6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1995901679"/>
        <c:axId val="1989444559"/>
      </c:barChart>
      <c:catAx>
        <c:axId val="19959016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9444559"/>
        <c:crosses val="autoZero"/>
        <c:auto val="1"/>
        <c:lblAlgn val="ctr"/>
        <c:lblOffset val="100"/>
        <c:noMultiLvlLbl val="0"/>
      </c:catAx>
      <c:valAx>
        <c:axId val="19894445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95901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8695498936958197"/>
          <c:y val="9.3221556222414029E-2"/>
          <c:w val="0.1304501063041803"/>
          <c:h val="0.45381332931121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Potpuno da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Razumete prirodu Vaše bolesti</c:v>
                </c:pt>
                <c:pt idx="1">
                  <c:v>Znate koga da pitate za pojašnjenje u vezi Vaše bolesti</c:v>
                </c:pt>
                <c:pt idx="2">
                  <c:v>Znate koje su mogućnosti lečenja u Srbiji</c:v>
                </c:pt>
                <c:pt idx="3">
                  <c:v>Znate koje su mogućnosti lečenja van Srbije</c:v>
                </c:pt>
                <c:pt idx="4">
                  <c:v>Znate sta terapija podrazumeva</c:v>
                </c:pt>
              </c:strCache>
            </c:strRef>
          </c:cat>
          <c:val>
            <c:numRef>
              <c:f>Sheet1!$B$2:$B$6</c:f>
              <c:numCache>
                <c:formatCode>###0.0</c:formatCode>
                <c:ptCount val="5"/>
                <c:pt idx="0">
                  <c:v>42.543859649122808</c:v>
                </c:pt>
                <c:pt idx="1">
                  <c:v>39.035087719298247</c:v>
                </c:pt>
                <c:pt idx="2">
                  <c:v>23.245614035087719</c:v>
                </c:pt>
                <c:pt idx="3">
                  <c:v>5.2631578947368416</c:v>
                </c:pt>
                <c:pt idx="4">
                  <c:v>28.947368421052634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EC-440E-AE68-08D85F9359B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Uglavnom da</c:v>
                </c:pt>
              </c:strCache>
            </c:strRef>
          </c:tx>
          <c:spPr>
            <a:solidFill>
              <a:srgbClr val="51CF66"/>
            </a:solid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Razumete prirodu Vaše bolesti</c:v>
                </c:pt>
                <c:pt idx="1">
                  <c:v>Znate koga da pitate za pojašnjenje u vezi Vaše bolesti</c:v>
                </c:pt>
                <c:pt idx="2">
                  <c:v>Znate koje su mogućnosti lečenja u Srbiji</c:v>
                </c:pt>
                <c:pt idx="3">
                  <c:v>Znate koje su mogućnosti lečenja van Srbije</c:v>
                </c:pt>
                <c:pt idx="4">
                  <c:v>Znate sta terapija podrazumeva</c:v>
                </c:pt>
              </c:strCache>
            </c:strRef>
          </c:cat>
          <c:val>
            <c:numRef>
              <c:f>Sheet1!$C$2:$C$6</c:f>
              <c:numCache>
                <c:formatCode>###0.0</c:formatCode>
                <c:ptCount val="5"/>
                <c:pt idx="0">
                  <c:v>49.561403508771932</c:v>
                </c:pt>
                <c:pt idx="1">
                  <c:v>44.298245614035089</c:v>
                </c:pt>
                <c:pt idx="2">
                  <c:v>51.315789473684212</c:v>
                </c:pt>
                <c:pt idx="3">
                  <c:v>28.508771929824562</c:v>
                </c:pt>
                <c:pt idx="4">
                  <c:v>46.929824561403507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EC-440E-AE68-08D85F9359B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 da i ne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innerShdw blurRad="114300">
                <a:srgbClr val="FFFF00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Razumete prirodu Vaše bolesti</c:v>
                </c:pt>
                <c:pt idx="1">
                  <c:v>Znate koga da pitate za pojašnjenje u vezi Vaše bolesti</c:v>
                </c:pt>
                <c:pt idx="2">
                  <c:v>Znate koje su mogućnosti lečenja u Srbiji</c:v>
                </c:pt>
                <c:pt idx="3">
                  <c:v>Znate koje su mogućnosti lečenja van Srbije</c:v>
                </c:pt>
                <c:pt idx="4">
                  <c:v>Znate sta terapija podrazumeva</c:v>
                </c:pt>
              </c:strCache>
            </c:strRef>
          </c:cat>
          <c:val>
            <c:numRef>
              <c:f>Sheet1!$D$2:$D$6</c:f>
              <c:numCache>
                <c:formatCode>###0.0</c:formatCode>
                <c:ptCount val="5"/>
                <c:pt idx="0">
                  <c:v>6.140350877192982</c:v>
                </c:pt>
                <c:pt idx="1">
                  <c:v>11.403508771929824</c:v>
                </c:pt>
                <c:pt idx="2">
                  <c:v>13.596491228070176</c:v>
                </c:pt>
                <c:pt idx="3">
                  <c:v>18.859649122807017</c:v>
                </c:pt>
                <c:pt idx="4">
                  <c:v>13.157894736842104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EC-440E-AE68-08D85F9359B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Uglavnom ne</c:v>
                </c:pt>
              </c:strCache>
            </c:strRef>
          </c:tx>
          <c:spPr>
            <a:solidFill>
              <a:srgbClr val="FFFCC9"/>
            </a:solidFill>
            <a:ln>
              <a:solidFill>
                <a:srgbClr val="FFFCC9"/>
              </a:solidFill>
            </a:ln>
            <a:effectLst>
              <a:innerShdw blurRad="114300">
                <a:srgbClr val="FFFCC9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Razumete prirodu Vaše bolesti</c:v>
                </c:pt>
                <c:pt idx="1">
                  <c:v>Znate koga da pitate za pojašnjenje u vezi Vaše bolesti</c:v>
                </c:pt>
                <c:pt idx="2">
                  <c:v>Znate koje su mogućnosti lečenja u Srbiji</c:v>
                </c:pt>
                <c:pt idx="3">
                  <c:v>Znate koje su mogućnosti lečenja van Srbije</c:v>
                </c:pt>
                <c:pt idx="4">
                  <c:v>Znate sta terapija podrazumeva</c:v>
                </c:pt>
              </c:strCache>
            </c:strRef>
          </c:cat>
          <c:val>
            <c:numRef>
              <c:f>Sheet1!$E$2:$E$6</c:f>
              <c:numCache>
                <c:formatCode>###0.0</c:formatCode>
                <c:ptCount val="5"/>
                <c:pt idx="0" formatCode="####.0">
                  <c:v>0.8771929824561403</c:v>
                </c:pt>
                <c:pt idx="1">
                  <c:v>4.8245614035087714</c:v>
                </c:pt>
                <c:pt idx="2">
                  <c:v>10.087719298245613</c:v>
                </c:pt>
                <c:pt idx="3">
                  <c:v>26.754385964912281</c:v>
                </c:pt>
                <c:pt idx="4">
                  <c:v>8.7719298245614024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EC-440E-AE68-08D85F9359B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Potpuno ne</c:v>
                </c:pt>
              </c:strCache>
            </c:strRef>
          </c:tx>
          <c:spPr>
            <a:solidFill>
              <a:srgbClr val="FF40FF"/>
            </a:solidFill>
            <a:ln>
              <a:noFill/>
            </a:ln>
            <a:effectLst>
              <a:innerShdw blurRad="114300">
                <a:srgbClr val="FF40FF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Razumete prirodu Vaše bolesti</c:v>
                </c:pt>
                <c:pt idx="1">
                  <c:v>Znate koga da pitate za pojašnjenje u vezi Vaše bolesti</c:v>
                </c:pt>
                <c:pt idx="2">
                  <c:v>Znate koje su mogućnosti lečenja u Srbiji</c:v>
                </c:pt>
                <c:pt idx="3">
                  <c:v>Znate koje su mogućnosti lečenja van Srbije</c:v>
                </c:pt>
                <c:pt idx="4">
                  <c:v>Znate sta terapija podrazumeva</c:v>
                </c:pt>
              </c:strCache>
            </c:strRef>
          </c:cat>
          <c:val>
            <c:numRef>
              <c:f>Sheet1!$F$2:$F$6</c:f>
              <c:numCache>
                <c:formatCode>####.0</c:formatCode>
                <c:ptCount val="5"/>
                <c:pt idx="0">
                  <c:v>0.43859649122807015</c:v>
                </c:pt>
                <c:pt idx="1">
                  <c:v>0.43859649122807015</c:v>
                </c:pt>
                <c:pt idx="2" formatCode="###0.0">
                  <c:v>1.7543859649122806</c:v>
                </c:pt>
                <c:pt idx="3" formatCode="###0.0">
                  <c:v>19.298245614035086</c:v>
                </c:pt>
                <c:pt idx="4" formatCode="###0.0">
                  <c:v>2.1929824561403506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4EC-440E-AE68-08D85F9359B1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Nemam stav</c:v>
                </c:pt>
              </c:strCache>
            </c:strRef>
          </c:tx>
          <c:spPr>
            <a:pattFill prst="narHorz">
              <a:fgClr>
                <a:schemeClr val="accent5">
                  <a:lumMod val="60000"/>
                </a:schemeClr>
              </a:fgClr>
              <a:bgClr>
                <a:schemeClr val="accent5">
                  <a:lumMod val="60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>
                  <a:lumMod val="60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Razumete prirodu Vaše bolesti</c:v>
                </c:pt>
                <c:pt idx="1">
                  <c:v>Znate koga da pitate za pojašnjenje u vezi Vaše bolesti</c:v>
                </c:pt>
                <c:pt idx="2">
                  <c:v>Znate koje su mogućnosti lečenja u Srbiji</c:v>
                </c:pt>
                <c:pt idx="3">
                  <c:v>Znate koje su mogućnosti lečenja van Srbije</c:v>
                </c:pt>
                <c:pt idx="4">
                  <c:v>Znate sta terapija podrazumeva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 formatCode="####.0">
                  <c:v>0.43859649122807015</c:v>
                </c:pt>
                <c:pt idx="3" formatCode="###0.0">
                  <c:v>1.3157894736842104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71-4498-B0F3-8A48344614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316275247"/>
        <c:axId val="316276079"/>
      </c:barChart>
      <c:catAx>
        <c:axId val="316275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6276079"/>
        <c:crosses val="autoZero"/>
        <c:auto val="1"/>
        <c:lblAlgn val="ctr"/>
        <c:lblOffset val="100"/>
        <c:noMultiLvlLbl val="0"/>
      </c:catAx>
      <c:valAx>
        <c:axId val="316276079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316275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1890517396121403"/>
          <c:w val="0.9770833333333333"/>
          <c:h val="0.732243931615300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Od lekara</c:v>
                </c:pt>
                <c:pt idx="1">
                  <c:v>Od drugih pacijenata</c:v>
                </c:pt>
                <c:pt idx="2">
                  <c:v>Kroz televiziju, radio i novine</c:v>
                </c:pt>
                <c:pt idx="3">
                  <c:v>Preko socijalnih mreža (Facebook, Twitter,  Youtube…)</c:v>
                </c:pt>
                <c:pt idx="4">
                  <c:v>Preko internet stranica</c:v>
                </c:pt>
                <c:pt idx="5">
                  <c:v>Kroz aktivnosti i publikacije udruženja koja se bave pravima pacijenata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17.519685039370078</c:v>
                </c:pt>
                <c:pt idx="1">
                  <c:v>21.456692913385826</c:v>
                </c:pt>
                <c:pt idx="2">
                  <c:v>4.1338582677165361</c:v>
                </c:pt>
                <c:pt idx="3">
                  <c:v>7.8740157480314963</c:v>
                </c:pt>
                <c:pt idx="4">
                  <c:v>15.551181102362206</c:v>
                </c:pt>
                <c:pt idx="5">
                  <c:v>26.968503937007878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FE-4C85-B220-A1CBF63B242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dLbl>
              <c:idx val="4"/>
              <c:layout>
                <c:manualLayout>
                  <c:x val="0"/>
                  <c:y val="-1.97740069011061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C6-42EE-9C03-960B5FACE7C2}"/>
                </c:ext>
              </c:extLst>
            </c:dLbl>
            <c:dLbl>
              <c:idx val="5"/>
              <c:layout>
                <c:manualLayout>
                  <c:x val="-5.208333333333333E-3"/>
                  <c:y val="-5.64971625745890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112-44A5-8978-750F9C8263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Od lekara</c:v>
                </c:pt>
                <c:pt idx="1">
                  <c:v>Od drugih pacijenata</c:v>
                </c:pt>
                <c:pt idx="2">
                  <c:v>Kroz televiziju, radio i novine</c:v>
                </c:pt>
                <c:pt idx="3">
                  <c:v>Preko socijalnih mreža (Facebook, Twitter,  Youtube…)</c:v>
                </c:pt>
                <c:pt idx="4">
                  <c:v>Preko internet stranica</c:v>
                </c:pt>
                <c:pt idx="5">
                  <c:v>Kroz aktivnosti i publikacije udruženja koja se bave pravima pacijenata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18.600000000000001</c:v>
                </c:pt>
                <c:pt idx="1">
                  <c:v>23.7</c:v>
                </c:pt>
                <c:pt idx="2">
                  <c:v>5.3</c:v>
                </c:pt>
                <c:pt idx="3">
                  <c:v>7.9</c:v>
                </c:pt>
                <c:pt idx="4">
                  <c:v>14.5</c:v>
                </c:pt>
                <c:pt idx="5">
                  <c:v>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FE-4C85-B220-A1CBF63B242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1">
                <a:lumMod val="65000"/>
              </a:schemeClr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dLbl>
              <c:idx val="5"/>
              <c:layout>
                <c:manualLayout>
                  <c:x val="1.041666666666666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C6-42EE-9C03-960B5FACE7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Od lekara</c:v>
                </c:pt>
                <c:pt idx="1">
                  <c:v>Od drugih pacijenata</c:v>
                </c:pt>
                <c:pt idx="2">
                  <c:v>Kroz televiziju, radio i novine</c:v>
                </c:pt>
                <c:pt idx="3">
                  <c:v>Preko socijalnih mreža (Facebook, Twitter,  Youtube…)</c:v>
                </c:pt>
                <c:pt idx="4">
                  <c:v>Preko internet stranica</c:v>
                </c:pt>
                <c:pt idx="5">
                  <c:v>Kroz aktivnosti i publikacije udruženja koja se bave pravima pacijenata</c:v>
                </c:pt>
              </c:strCache>
            </c:strRef>
          </c:cat>
          <c:val>
            <c:numRef>
              <c:f>Sheet1!$D$2:$D$7</c:f>
              <c:numCache>
                <c:formatCode>0.0</c:formatCode>
                <c:ptCount val="6"/>
                <c:pt idx="0">
                  <c:v>22.8</c:v>
                </c:pt>
                <c:pt idx="1">
                  <c:v>25.3</c:v>
                </c:pt>
                <c:pt idx="2">
                  <c:v>3</c:v>
                </c:pt>
                <c:pt idx="3">
                  <c:v>8.4955752212389406</c:v>
                </c:pt>
                <c:pt idx="4">
                  <c:v>17.876106194690301</c:v>
                </c:pt>
                <c:pt idx="5">
                  <c:v>22.477876106194699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12-44A5-8978-750F9C8263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323954831"/>
        <c:axId val="323956495"/>
      </c:barChart>
      <c:catAx>
        <c:axId val="323954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956495"/>
        <c:crosses val="autoZero"/>
        <c:auto val="1"/>
        <c:lblAlgn val="ctr"/>
        <c:lblOffset val="100"/>
        <c:noMultiLvlLbl val="0"/>
      </c:catAx>
      <c:valAx>
        <c:axId val="323956495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23954831"/>
        <c:crosses val="autoZero"/>
        <c:crossBetween val="between"/>
      </c:valAx>
      <c:spPr>
        <a:noFill/>
        <a:ln>
          <a:solidFill>
            <a:srgbClr val="00B0F0"/>
          </a:solidFill>
        </a:ln>
        <a:effectLst/>
      </c:spPr>
    </c:plotArea>
    <c:legend>
      <c:legendPos val="t"/>
      <c:layout>
        <c:manualLayout>
          <c:xMode val="edge"/>
          <c:yMode val="edge"/>
          <c:x val="0.44245181338306572"/>
          <c:y val="1.6949148772376712E-2"/>
          <c:w val="0.17793626968503937"/>
          <c:h val="6.24080113866249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Od lekara</c:v>
                </c:pt>
                <c:pt idx="1">
                  <c:v>Od drugih pacijenata</c:v>
                </c:pt>
                <c:pt idx="2">
                  <c:v>Kroz televiziju, radio i novine</c:v>
                </c:pt>
                <c:pt idx="3">
                  <c:v>Preko socijalnih mreža (Facebook, Twitter,  Youtube…)</c:v>
                </c:pt>
                <c:pt idx="4">
                  <c:v>Preko internet stranica</c:v>
                </c:pt>
                <c:pt idx="5">
                  <c:v>Kroz aktivnosti i publikacije udruženja koja se bave pravima pacijenata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37.704918032786885</c:v>
                </c:pt>
                <c:pt idx="1">
                  <c:v>17.759562841530055</c:v>
                </c:pt>
                <c:pt idx="2">
                  <c:v>1.3661202185792349</c:v>
                </c:pt>
                <c:pt idx="3">
                  <c:v>1.9125683060109291</c:v>
                </c:pt>
                <c:pt idx="4">
                  <c:v>6.2841530054644812</c:v>
                </c:pt>
                <c:pt idx="5">
                  <c:v>28.961748633879779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FE-4C85-B220-A1CBF63B242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dLbl>
              <c:idx val="0"/>
              <c:layout>
                <c:manualLayout>
                  <c:x val="-1.0800740602773193E-3"/>
                  <c:y val="-2.824858128729452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816665943753989E-2"/>
                      <c:h val="6.569218699849037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DBD-46AE-8ADB-738049B206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Od lekara</c:v>
                </c:pt>
                <c:pt idx="1">
                  <c:v>Od drugih pacijenata</c:v>
                </c:pt>
                <c:pt idx="2">
                  <c:v>Kroz televiziju, radio i novine</c:v>
                </c:pt>
                <c:pt idx="3">
                  <c:v>Preko socijalnih mreža (Facebook, Twitter,  Youtube…)</c:v>
                </c:pt>
                <c:pt idx="4">
                  <c:v>Preko internet stranica</c:v>
                </c:pt>
                <c:pt idx="5">
                  <c:v>Kroz aktivnosti i publikacije udruženja koja se bave pravima pacijenata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37.200000000000003</c:v>
                </c:pt>
                <c:pt idx="1">
                  <c:v>21.6</c:v>
                </c:pt>
                <c:pt idx="2">
                  <c:v>2</c:v>
                </c:pt>
                <c:pt idx="3">
                  <c:v>3</c:v>
                </c:pt>
                <c:pt idx="4">
                  <c:v>6.5</c:v>
                </c:pt>
                <c:pt idx="5">
                  <c:v>25.4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FE-4C85-B220-A1CBF63B242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1">
                <a:lumMod val="50000"/>
              </a:schemeClr>
            </a:solidFill>
            <a:ln>
              <a:noFill/>
            </a:ln>
            <a:effectLst>
              <a:innerShdw blurRad="114300">
                <a:schemeClr val="accent5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Od lekara</c:v>
                </c:pt>
                <c:pt idx="1">
                  <c:v>Od drugih pacijenata</c:v>
                </c:pt>
                <c:pt idx="2">
                  <c:v>Kroz televiziju, radio i novine</c:v>
                </c:pt>
                <c:pt idx="3">
                  <c:v>Preko socijalnih mreža (Facebook, Twitter,  Youtube…)</c:v>
                </c:pt>
                <c:pt idx="4">
                  <c:v>Preko internet stranica</c:v>
                </c:pt>
                <c:pt idx="5">
                  <c:v>Kroz aktivnosti i publikacije udruženja koja se bave pravima pacijenata</c:v>
                </c:pt>
              </c:strCache>
            </c:strRef>
          </c:cat>
          <c:val>
            <c:numRef>
              <c:f>Sheet1!$D$2:$D$7</c:f>
              <c:numCache>
                <c:formatCode>0.00</c:formatCode>
                <c:ptCount val="6"/>
                <c:pt idx="0">
                  <c:v>42.1</c:v>
                </c:pt>
                <c:pt idx="1">
                  <c:v>19.5</c:v>
                </c:pt>
                <c:pt idx="2">
                  <c:v>1.5</c:v>
                </c:pt>
                <c:pt idx="3">
                  <c:v>3.7</c:v>
                </c:pt>
                <c:pt idx="4">
                  <c:v>6.2</c:v>
                </c:pt>
                <c:pt idx="5">
                  <c:v>26.9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BD-46AE-8ADB-738049B206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323954831"/>
        <c:axId val="323956495"/>
      </c:barChart>
      <c:catAx>
        <c:axId val="323954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956495"/>
        <c:crosses val="autoZero"/>
        <c:auto val="1"/>
        <c:lblAlgn val="ctr"/>
        <c:lblOffset val="100"/>
        <c:noMultiLvlLbl val="0"/>
      </c:catAx>
      <c:valAx>
        <c:axId val="323956495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23954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4190856608426488"/>
          <c:y val="1.6949148772376712E-2"/>
          <c:w val="0.18204211674784052"/>
          <c:h val="6.24080113866249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shade val="76000"/>
                </a:schemeClr>
              </a:inn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080188E-0919-425C-8420-08C7A6F444C3}" type="VALUE">
                      <a:rPr lang="en-US" b="1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sr-Latn-R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584-4C71-995E-0DC96DD93E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u Srbiji</c:v>
                </c:pt>
                <c:pt idx="1">
                  <c:v>van Srbije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0.60599999999999998</c:v>
                </c:pt>
                <c:pt idx="1">
                  <c:v>0.28799999999999998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84-4C71-995E-0DC96DD93E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innerShdw blurRad="114300">
                <a:schemeClr val="accent3">
                  <a:tint val="77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u Srbiji</c:v>
                </c:pt>
                <c:pt idx="1">
                  <c:v>van Srbije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0.39400000000000002</c:v>
                </c:pt>
                <c:pt idx="1">
                  <c:v>0.71199999999999997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84-4C71-995E-0DC96DD93E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508751336"/>
        <c:axId val="508750680"/>
      </c:barChart>
      <c:catAx>
        <c:axId val="508751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750680"/>
        <c:crosses val="autoZero"/>
        <c:auto val="1"/>
        <c:lblAlgn val="ctr"/>
        <c:lblOffset val="100"/>
        <c:noMultiLvlLbl val="0"/>
      </c:catAx>
      <c:valAx>
        <c:axId val="50875068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508751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2518960625924726E-2"/>
          <c:y val="1.2178846485681726E-2"/>
          <c:w val="0.2599933750754671"/>
          <c:h val="9.12199214029542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824081541501185E-2"/>
          <c:y val="0.13613767840607774"/>
          <c:w val="0.9481759184584988"/>
          <c:h val="0.771626723195667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shade val="76000"/>
                </a:schemeClr>
              </a:inn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080188E-0919-425C-8420-08C7A6F444C3}" type="VALUE">
                      <a:rPr lang="en-US" b="1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sr-Latn-R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FAD-4282-B667-F243C30957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u Srbiji</c:v>
                </c:pt>
                <c:pt idx="1">
                  <c:v>van Srbije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0.64</c:v>
                </c:pt>
                <c:pt idx="1">
                  <c:v>0.20200000000000001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D-4282-B667-F243C30957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innerShdw blurRad="114300">
                <a:schemeClr val="accent3">
                  <a:tint val="77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u Srbiji</c:v>
                </c:pt>
                <c:pt idx="1">
                  <c:v>van Srbije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0.36</c:v>
                </c:pt>
                <c:pt idx="1">
                  <c:v>0.79800000000000004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AD-4282-B667-F243C30957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508751336"/>
        <c:axId val="508750680"/>
      </c:barChart>
      <c:catAx>
        <c:axId val="508751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750680"/>
        <c:crosses val="autoZero"/>
        <c:auto val="1"/>
        <c:lblAlgn val="ctr"/>
        <c:lblOffset val="100"/>
        <c:noMultiLvlLbl val="0"/>
      </c:catAx>
      <c:valAx>
        <c:axId val="50875068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508751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6.4516252257611706E-2"/>
          <c:w val="0.21930600988701088"/>
          <c:h val="0.137095656498464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050908262035895E-2"/>
          <c:y val="6.8228052498926564E-2"/>
          <c:w val="0.94847775175644033"/>
          <c:h val="0.757885643820069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dLbl>
              <c:idx val="1"/>
              <c:layout>
                <c:manualLayout>
                  <c:x val="-1.6345536928364744E-2"/>
                  <c:y val="-2.4819204343670639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37-4B08-8C86-E66D7E1E5A78}"/>
                </c:ext>
              </c:extLst>
            </c:dLbl>
            <c:dLbl>
              <c:idx val="2"/>
              <c:layout>
                <c:manualLayout>
                  <c:x val="1.9402281038984105E-3"/>
                  <c:y val="-3.24909701112922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02-46ED-9A34-7498D1EBDD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Da, to sam koristio/la</c:v>
                </c:pt>
                <c:pt idx="1">
                  <c:v>Da, ali to ja nisam koristio/la</c:v>
                </c:pt>
                <c:pt idx="2">
                  <c:v>Ne, ali ja bih koristio/la</c:v>
                </c:pt>
                <c:pt idx="3">
                  <c:v>Ne, i ne ja bih koristio/la</c:v>
                </c:pt>
                <c:pt idx="4">
                  <c:v>Bez odgovora</c:v>
                </c:pt>
              </c:strCache>
            </c:strRef>
          </c:cat>
          <c:val>
            <c:numRef>
              <c:f>Sheet1!$B$2:$B$6</c:f>
              <c:numCache>
                <c:formatCode>###0.0</c:formatCode>
                <c:ptCount val="5"/>
                <c:pt idx="0">
                  <c:v>5.3475935828877006</c:v>
                </c:pt>
                <c:pt idx="1">
                  <c:v>51.336898395721931</c:v>
                </c:pt>
                <c:pt idx="2">
                  <c:v>21.390374331550802</c:v>
                </c:pt>
                <c:pt idx="3">
                  <c:v>3.7433155080213902</c:v>
                </c:pt>
                <c:pt idx="4">
                  <c:v>18.181818181818183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47-4A24-B6B1-BC952E58C13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Da, to sam koristio/la</c:v>
                </c:pt>
                <c:pt idx="1">
                  <c:v>Da, ali to ja nisam koristio/la</c:v>
                </c:pt>
                <c:pt idx="2">
                  <c:v>Ne, ali ja bih koristio/la</c:v>
                </c:pt>
                <c:pt idx="3">
                  <c:v>Ne, i ne ja bih koristio/la</c:v>
                </c:pt>
                <c:pt idx="4">
                  <c:v>Bez odgovora</c:v>
                </c:pt>
              </c:strCache>
            </c:strRef>
          </c:cat>
          <c:val>
            <c:numRef>
              <c:f>Sheet1!$C$2:$C$6</c:f>
              <c:numCache>
                <c:formatCode>###0.0</c:formatCode>
                <c:ptCount val="5"/>
                <c:pt idx="0">
                  <c:v>7.3</c:v>
                </c:pt>
                <c:pt idx="1">
                  <c:v>42.9</c:v>
                </c:pt>
                <c:pt idx="2">
                  <c:v>20.100000000000001</c:v>
                </c:pt>
                <c:pt idx="3">
                  <c:v>5</c:v>
                </c:pt>
                <c:pt idx="4">
                  <c:v>24.6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BB-476B-9E33-15001C60878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Da, to sam koristio/la</c:v>
                </c:pt>
                <c:pt idx="1">
                  <c:v>Da, ali to ja nisam koristio/la</c:v>
                </c:pt>
                <c:pt idx="2">
                  <c:v>Ne, ali ja bih koristio/la</c:v>
                </c:pt>
                <c:pt idx="3">
                  <c:v>Ne, i ne ja bih koristio/la</c:v>
                </c:pt>
                <c:pt idx="4">
                  <c:v>Bez odgovora</c:v>
                </c:pt>
              </c:strCache>
            </c:strRef>
          </c:cat>
          <c:val>
            <c:numRef>
              <c:f>Sheet1!$D$2:$D$6</c:f>
              <c:numCache>
                <c:formatCode>###0.0</c:formatCode>
                <c:ptCount val="5"/>
                <c:pt idx="0">
                  <c:v>10.087719298245613</c:v>
                </c:pt>
                <c:pt idx="1">
                  <c:v>46.05263157894737</c:v>
                </c:pt>
                <c:pt idx="2">
                  <c:v>16.666666666666664</c:v>
                </c:pt>
                <c:pt idx="3">
                  <c:v>10.087719298245613</c:v>
                </c:pt>
                <c:pt idx="4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BD-420C-9BB0-0AEC280D5F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418586304"/>
        <c:axId val="350686224"/>
      </c:barChart>
      <c:catAx>
        <c:axId val="41858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686224"/>
        <c:crosses val="autoZero"/>
        <c:auto val="1"/>
        <c:lblAlgn val="ctr"/>
        <c:lblOffset val="100"/>
        <c:noMultiLvlLbl val="0"/>
      </c:catAx>
      <c:valAx>
        <c:axId val="350686224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41858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62437141006855046"/>
          <c:y val="2.7075808426076861E-2"/>
          <c:w val="0.37562867279067119"/>
          <c:h val="5.98170698688038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88504098130176"/>
          <c:y val="3.8444751562144823E-2"/>
          <c:w val="0.6504855197331959"/>
          <c:h val="0.92311049687571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Da</c:v>
                </c:pt>
                <c:pt idx="1">
                  <c:v>Ne</c:v>
                </c:pt>
                <c:pt idx="2">
                  <c:v>Bez odgovora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35.1</c:v>
                </c:pt>
                <c:pt idx="1">
                  <c:v>64.900000000000006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72-4E9A-A5B7-3B67D63A99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innerShdw blurRad="114300">
                  <a:schemeClr val="accent3">
                    <a:shade val="76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2060-4EED-A2B9-0C41960D1A85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innerShdw blurRad="114300">
                  <a:schemeClr val="accent3">
                    <a:shade val="76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2060-4EED-A2B9-0C41960D1A85}"/>
              </c:ext>
            </c:extLst>
          </c:dPt>
          <c:dLbls>
            <c:dLbl>
              <c:idx val="0"/>
              <c:layout>
                <c:manualLayout>
                  <c:x val="-3.1899781918220231E-3"/>
                  <c:y val="-1.4888526194977551E-16"/>
                </c:manualLayout>
              </c:layout>
              <c:tx>
                <c:rich>
                  <a:bodyPr/>
                  <a:lstStyle/>
                  <a:p>
                    <a:fld id="{8DAAC89C-14D5-415F-B23C-EEDC94BD09A6}" type="VALUE">
                      <a:rPr lang="en-US" smtClean="0"/>
                      <a:pPr/>
                      <a:t>[VALUE]</a:t>
                    </a:fld>
                    <a:endParaRPr lang="sr-Latn-R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060-4EED-A2B9-0C41960D1A85}"/>
                </c:ext>
              </c:extLst>
            </c:dLbl>
            <c:dLbl>
              <c:idx val="1"/>
              <c:layout>
                <c:manualLayout>
                  <c:x val="4.7637807157824303E-3"/>
                  <c:y val="-7.4442630974887757E-17"/>
                </c:manualLayout>
              </c:layout>
              <c:tx>
                <c:rich>
                  <a:bodyPr/>
                  <a:lstStyle/>
                  <a:p>
                    <a:fld id="{86CC5D07-F136-4221-83CE-BD8374D7EC34}" type="VALUE">
                      <a:rPr lang="en-US" sz="1400"/>
                      <a:pPr/>
                      <a:t>[VALUE]</a:t>
                    </a:fld>
                    <a:endParaRPr lang="sr-Latn-R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060-4EED-A2B9-0C41960D1A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Da</c:v>
                </c:pt>
                <c:pt idx="1">
                  <c:v>Ne</c:v>
                </c:pt>
                <c:pt idx="2">
                  <c:v>Bez odgovora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26.4</c:v>
                </c:pt>
                <c:pt idx="1">
                  <c:v>72.7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F6-4F5A-A0C9-BD4BA88CA8C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Da</c:v>
                </c:pt>
                <c:pt idx="1">
                  <c:v>Ne</c:v>
                </c:pt>
                <c:pt idx="2">
                  <c:v>Bez odgovora</c:v>
                </c:pt>
              </c:strCache>
            </c:strRef>
          </c:cat>
          <c:val>
            <c:numRef>
              <c:f>Sheet1!$D$2:$D$4</c:f>
              <c:numCache>
                <c:formatCode>0.0</c:formatCode>
                <c:ptCount val="3"/>
                <c:pt idx="0">
                  <c:v>25.628140703517587</c:v>
                </c:pt>
                <c:pt idx="1">
                  <c:v>74.371859296482413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40-403F-88E0-A4E297499F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1225028431"/>
        <c:axId val="1226407807"/>
      </c:barChart>
      <c:valAx>
        <c:axId val="122640780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25028431"/>
        <c:crosses val="autoZero"/>
        <c:crossBetween val="between"/>
      </c:valAx>
      <c:catAx>
        <c:axId val="12250284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640780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2645450712614236"/>
          <c:y val="3.9815582466400962E-2"/>
          <c:w val="0.36559394381741661"/>
          <c:h val="7.02860224820880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9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0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7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8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9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BF8E39-E524-48B5-A292-2085189569F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09C8AE8-3D76-433F-A855-218B396B02E2}">
      <dgm:prSet/>
      <dgm:spPr>
        <a:ln>
          <a:noFill/>
        </a:ln>
      </dgm:spPr>
      <dgm:t>
        <a:bodyPr/>
        <a:lstStyle/>
        <a:p>
          <a:r>
            <a:rPr lang="en-US" b="1" baseline="0" dirty="0"/>
            <a:t>UZ</a:t>
          </a:r>
          <a:r>
            <a:rPr lang="sr-Latn-RS" b="1" baseline="0" dirty="0"/>
            <a:t>ORAK:</a:t>
          </a:r>
        </a:p>
        <a:p>
          <a:endParaRPr lang="sr-Latn-RS" b="1" baseline="0" dirty="0"/>
        </a:p>
        <a:p>
          <a:r>
            <a:rPr lang="en-GB" b="1" baseline="0" dirty="0"/>
            <a:t>228</a:t>
          </a:r>
          <a:r>
            <a:rPr lang="sr-Latn-RS" b="1" baseline="0" dirty="0"/>
            <a:t> pacijenata u Srbiji</a:t>
          </a:r>
          <a:endParaRPr lang="en-US" dirty="0"/>
        </a:p>
      </dgm:t>
    </dgm:pt>
    <dgm:pt modelId="{59FDF742-695E-4CD7-8A70-C2AB5788B1D5}" type="parTrans" cxnId="{A64C2DEB-A3EA-43FC-A3B3-E078AFD77320}">
      <dgm:prSet/>
      <dgm:spPr/>
      <dgm:t>
        <a:bodyPr/>
        <a:lstStyle/>
        <a:p>
          <a:endParaRPr lang="en-US"/>
        </a:p>
      </dgm:t>
    </dgm:pt>
    <dgm:pt modelId="{E04584AE-2800-421A-A063-5DE102DA1514}" type="sibTrans" cxnId="{A64C2DEB-A3EA-43FC-A3B3-E078AFD77320}">
      <dgm:prSet/>
      <dgm:spPr/>
      <dgm:t>
        <a:bodyPr/>
        <a:lstStyle/>
        <a:p>
          <a:endParaRPr lang="en-US"/>
        </a:p>
      </dgm:t>
    </dgm:pt>
    <dgm:pt modelId="{CA6D89CD-780E-4F1A-81E0-7A1EF0228AFD}">
      <dgm:prSet/>
      <dgm:spPr>
        <a:ln>
          <a:noFill/>
        </a:ln>
      </dgm:spPr>
      <dgm:t>
        <a:bodyPr/>
        <a:lstStyle/>
        <a:p>
          <a:pPr>
            <a:spcAft>
              <a:spcPts val="0"/>
            </a:spcAft>
          </a:pPr>
          <a:r>
            <a:rPr lang="sr-Latn-RS" b="1" baseline="0" dirty="0"/>
            <a:t>PERIOD REALIZACIJE:</a:t>
          </a:r>
        </a:p>
        <a:p>
          <a:pPr>
            <a:spcAft>
              <a:spcPts val="0"/>
            </a:spcAft>
          </a:pPr>
          <a:endParaRPr lang="sr-Latn-RS" b="1" baseline="0" dirty="0"/>
        </a:p>
        <a:p>
          <a:pPr>
            <a:spcAft>
              <a:spcPts val="0"/>
            </a:spcAft>
          </a:pPr>
          <a:r>
            <a:rPr lang="sr-Latn-RS" b="1" baseline="0" dirty="0"/>
            <a:t>1</a:t>
          </a:r>
          <a:r>
            <a:rPr lang="en-GB" b="1" baseline="0" dirty="0"/>
            <a:t>5.7.</a:t>
          </a:r>
          <a:r>
            <a:rPr lang="sr-Latn-RS" b="1" baseline="0" dirty="0"/>
            <a:t> – </a:t>
          </a:r>
          <a:r>
            <a:rPr lang="en-GB" b="1" baseline="0" dirty="0"/>
            <a:t>15.8.</a:t>
          </a:r>
          <a:r>
            <a:rPr lang="sr-Latn-RS" b="1" baseline="0" dirty="0"/>
            <a:t> </a:t>
          </a:r>
        </a:p>
        <a:p>
          <a:pPr>
            <a:spcAft>
              <a:spcPct val="35000"/>
            </a:spcAft>
          </a:pPr>
          <a:r>
            <a:rPr lang="sr-Latn-RS" b="1" baseline="0" dirty="0"/>
            <a:t>202</a:t>
          </a:r>
          <a:r>
            <a:rPr lang="en-GB" b="1" baseline="0"/>
            <a:t>5</a:t>
          </a:r>
          <a:r>
            <a:rPr lang="sr-Latn-RS" b="1" baseline="0"/>
            <a:t>. </a:t>
          </a:r>
          <a:r>
            <a:rPr lang="sr-Latn-RS" b="1" baseline="0" dirty="0"/>
            <a:t>godine</a:t>
          </a:r>
          <a:endParaRPr lang="en-US" dirty="0"/>
        </a:p>
      </dgm:t>
    </dgm:pt>
    <dgm:pt modelId="{506AC548-C29B-4DBD-A97A-0F0D37C97622}" type="parTrans" cxnId="{7B17B598-E91B-4C37-A160-9DB056E7FDC6}">
      <dgm:prSet/>
      <dgm:spPr/>
      <dgm:t>
        <a:bodyPr/>
        <a:lstStyle/>
        <a:p>
          <a:endParaRPr lang="en-US"/>
        </a:p>
      </dgm:t>
    </dgm:pt>
    <dgm:pt modelId="{B339BADE-5CE1-4F1C-B97D-9E9C0177377B}" type="sibTrans" cxnId="{7B17B598-E91B-4C37-A160-9DB056E7FDC6}">
      <dgm:prSet/>
      <dgm:spPr/>
      <dgm:t>
        <a:bodyPr/>
        <a:lstStyle/>
        <a:p>
          <a:endParaRPr lang="en-US"/>
        </a:p>
      </dgm:t>
    </dgm:pt>
    <dgm:pt modelId="{E610EEFC-0FAF-4B3E-9048-20F3369FDF83}">
      <dgm:prSet/>
      <dgm:spPr>
        <a:ln>
          <a:noFill/>
        </a:ln>
      </dgm:spPr>
      <dgm:t>
        <a:bodyPr/>
        <a:lstStyle/>
        <a:p>
          <a:r>
            <a:rPr lang="sr-Latn-RS" b="1" baseline="0" dirty="0"/>
            <a:t>REGION: </a:t>
          </a:r>
        </a:p>
        <a:p>
          <a:r>
            <a:rPr lang="sr-Latn-RS" b="1" baseline="0" dirty="0"/>
            <a:t>Srbija </a:t>
          </a:r>
          <a:endParaRPr lang="en-US" dirty="0"/>
        </a:p>
      </dgm:t>
    </dgm:pt>
    <dgm:pt modelId="{226F46AE-4FAE-4BF2-84F4-3E39E2B23567}" type="parTrans" cxnId="{51AF5446-A887-46BC-AE1A-FD121DCFFA4C}">
      <dgm:prSet/>
      <dgm:spPr/>
      <dgm:t>
        <a:bodyPr/>
        <a:lstStyle/>
        <a:p>
          <a:endParaRPr lang="en-US"/>
        </a:p>
      </dgm:t>
    </dgm:pt>
    <dgm:pt modelId="{C9416510-0A60-48FB-8C92-7AC65030E676}" type="sibTrans" cxnId="{51AF5446-A887-46BC-AE1A-FD121DCFFA4C}">
      <dgm:prSet/>
      <dgm:spPr/>
      <dgm:t>
        <a:bodyPr/>
        <a:lstStyle/>
        <a:p>
          <a:endParaRPr lang="en-US"/>
        </a:p>
      </dgm:t>
    </dgm:pt>
    <dgm:pt modelId="{2D7B8076-7686-4F70-A186-6C5D1B4D901A}">
      <dgm:prSet/>
      <dgm:spPr>
        <a:ln>
          <a:noFill/>
        </a:ln>
      </dgm:spPr>
      <dgm:t>
        <a:bodyPr/>
        <a:lstStyle/>
        <a:p>
          <a:r>
            <a:rPr lang="sr-Latn-RS" b="1" baseline="0" dirty="0"/>
            <a:t>NAČIN SPROVOĐENJA:</a:t>
          </a:r>
        </a:p>
        <a:p>
          <a:r>
            <a:rPr lang="sr-Latn-RS" b="1" baseline="0" dirty="0" err="1"/>
            <a:t>online</a:t>
          </a:r>
          <a:r>
            <a:rPr lang="sr-Latn-RS" b="1" baseline="0" dirty="0"/>
            <a:t> upitnik </a:t>
          </a:r>
          <a:endParaRPr lang="en-US" dirty="0"/>
        </a:p>
      </dgm:t>
    </dgm:pt>
    <dgm:pt modelId="{502AD95B-8C92-4E61-A0B6-AA96A2C1113D}" type="parTrans" cxnId="{81D022BC-A6DF-446B-B6EB-D6BC1388B42A}">
      <dgm:prSet/>
      <dgm:spPr/>
      <dgm:t>
        <a:bodyPr/>
        <a:lstStyle/>
        <a:p>
          <a:endParaRPr lang="en-US"/>
        </a:p>
      </dgm:t>
    </dgm:pt>
    <dgm:pt modelId="{82DDC14D-7C65-40B4-901C-1DC120971EF4}" type="sibTrans" cxnId="{81D022BC-A6DF-446B-B6EB-D6BC1388B42A}">
      <dgm:prSet/>
      <dgm:spPr/>
      <dgm:t>
        <a:bodyPr/>
        <a:lstStyle/>
        <a:p>
          <a:endParaRPr lang="en-US"/>
        </a:p>
      </dgm:t>
    </dgm:pt>
    <dgm:pt modelId="{81EE4227-E042-450B-9FFF-79CC95E4409A}" type="pres">
      <dgm:prSet presAssocID="{04BF8E39-E524-48B5-A292-2085189569FF}" presName="diagram" presStyleCnt="0">
        <dgm:presLayoutVars>
          <dgm:dir/>
          <dgm:resizeHandles val="exact"/>
        </dgm:presLayoutVars>
      </dgm:prSet>
      <dgm:spPr/>
    </dgm:pt>
    <dgm:pt modelId="{8E43D8F6-A2B1-4200-981D-ED2F67ADDE5F}" type="pres">
      <dgm:prSet presAssocID="{209C8AE8-3D76-433F-A855-218B396B02E2}" presName="node" presStyleLbl="node1" presStyleIdx="0" presStyleCnt="4">
        <dgm:presLayoutVars>
          <dgm:bulletEnabled val="1"/>
        </dgm:presLayoutVars>
      </dgm:prSet>
      <dgm:spPr/>
    </dgm:pt>
    <dgm:pt modelId="{1819F951-746A-4532-BCF9-BA209F05F6BC}" type="pres">
      <dgm:prSet presAssocID="{E04584AE-2800-421A-A063-5DE102DA1514}" presName="sibTrans" presStyleCnt="0"/>
      <dgm:spPr/>
    </dgm:pt>
    <dgm:pt modelId="{92EA12A9-E653-4C9E-BE86-C92E4D45DAE2}" type="pres">
      <dgm:prSet presAssocID="{CA6D89CD-780E-4F1A-81E0-7A1EF0228AFD}" presName="node" presStyleLbl="node1" presStyleIdx="1" presStyleCnt="4">
        <dgm:presLayoutVars>
          <dgm:bulletEnabled val="1"/>
        </dgm:presLayoutVars>
      </dgm:prSet>
      <dgm:spPr/>
    </dgm:pt>
    <dgm:pt modelId="{C05A7C80-4B21-4EE1-91CB-56BF821285E7}" type="pres">
      <dgm:prSet presAssocID="{B339BADE-5CE1-4F1C-B97D-9E9C0177377B}" presName="sibTrans" presStyleCnt="0"/>
      <dgm:spPr/>
    </dgm:pt>
    <dgm:pt modelId="{89CBF6D6-9BF2-495D-8370-6ACCB2DCB9F6}" type="pres">
      <dgm:prSet presAssocID="{E610EEFC-0FAF-4B3E-9048-20F3369FDF83}" presName="node" presStyleLbl="node1" presStyleIdx="2" presStyleCnt="4">
        <dgm:presLayoutVars>
          <dgm:bulletEnabled val="1"/>
        </dgm:presLayoutVars>
      </dgm:prSet>
      <dgm:spPr/>
    </dgm:pt>
    <dgm:pt modelId="{8087C2C9-C27A-4CA5-B227-C3E99B23A747}" type="pres">
      <dgm:prSet presAssocID="{C9416510-0A60-48FB-8C92-7AC65030E676}" presName="sibTrans" presStyleCnt="0"/>
      <dgm:spPr/>
    </dgm:pt>
    <dgm:pt modelId="{D18B0260-2713-4440-BF20-6743A2F77DFE}" type="pres">
      <dgm:prSet presAssocID="{2D7B8076-7686-4F70-A186-6C5D1B4D901A}" presName="node" presStyleLbl="node1" presStyleIdx="3" presStyleCnt="4">
        <dgm:presLayoutVars>
          <dgm:bulletEnabled val="1"/>
        </dgm:presLayoutVars>
      </dgm:prSet>
      <dgm:spPr/>
    </dgm:pt>
  </dgm:ptLst>
  <dgm:cxnLst>
    <dgm:cxn modelId="{C1223917-0CC6-4821-ABAE-72749242508D}" type="presOf" srcId="{04BF8E39-E524-48B5-A292-2085189569FF}" destId="{81EE4227-E042-450B-9FFF-79CC95E4409A}" srcOrd="0" destOrd="0" presId="urn:microsoft.com/office/officeart/2005/8/layout/default"/>
    <dgm:cxn modelId="{0464211D-759C-4AE0-BE31-806D97990B70}" type="presOf" srcId="{2D7B8076-7686-4F70-A186-6C5D1B4D901A}" destId="{D18B0260-2713-4440-BF20-6743A2F77DFE}" srcOrd="0" destOrd="0" presId="urn:microsoft.com/office/officeart/2005/8/layout/default"/>
    <dgm:cxn modelId="{0463F332-9EB1-44DB-9B58-87D0998C6C51}" type="presOf" srcId="{E610EEFC-0FAF-4B3E-9048-20F3369FDF83}" destId="{89CBF6D6-9BF2-495D-8370-6ACCB2DCB9F6}" srcOrd="0" destOrd="0" presId="urn:microsoft.com/office/officeart/2005/8/layout/default"/>
    <dgm:cxn modelId="{51AF5446-A887-46BC-AE1A-FD121DCFFA4C}" srcId="{04BF8E39-E524-48B5-A292-2085189569FF}" destId="{E610EEFC-0FAF-4B3E-9048-20F3369FDF83}" srcOrd="2" destOrd="0" parTransId="{226F46AE-4FAE-4BF2-84F4-3E39E2B23567}" sibTransId="{C9416510-0A60-48FB-8C92-7AC65030E676}"/>
    <dgm:cxn modelId="{F052AB90-BF35-4856-8307-1051789A9696}" type="presOf" srcId="{CA6D89CD-780E-4F1A-81E0-7A1EF0228AFD}" destId="{92EA12A9-E653-4C9E-BE86-C92E4D45DAE2}" srcOrd="0" destOrd="0" presId="urn:microsoft.com/office/officeart/2005/8/layout/default"/>
    <dgm:cxn modelId="{7B17B598-E91B-4C37-A160-9DB056E7FDC6}" srcId="{04BF8E39-E524-48B5-A292-2085189569FF}" destId="{CA6D89CD-780E-4F1A-81E0-7A1EF0228AFD}" srcOrd="1" destOrd="0" parTransId="{506AC548-C29B-4DBD-A97A-0F0D37C97622}" sibTransId="{B339BADE-5CE1-4F1C-B97D-9E9C0177377B}"/>
    <dgm:cxn modelId="{9B6D70AA-9214-4C58-9401-2CFE6C737B70}" type="presOf" srcId="{209C8AE8-3D76-433F-A855-218B396B02E2}" destId="{8E43D8F6-A2B1-4200-981D-ED2F67ADDE5F}" srcOrd="0" destOrd="0" presId="urn:microsoft.com/office/officeart/2005/8/layout/default"/>
    <dgm:cxn modelId="{81D022BC-A6DF-446B-B6EB-D6BC1388B42A}" srcId="{04BF8E39-E524-48B5-A292-2085189569FF}" destId="{2D7B8076-7686-4F70-A186-6C5D1B4D901A}" srcOrd="3" destOrd="0" parTransId="{502AD95B-8C92-4E61-A0B6-AA96A2C1113D}" sibTransId="{82DDC14D-7C65-40B4-901C-1DC120971EF4}"/>
    <dgm:cxn modelId="{A64C2DEB-A3EA-43FC-A3B3-E078AFD77320}" srcId="{04BF8E39-E524-48B5-A292-2085189569FF}" destId="{209C8AE8-3D76-433F-A855-218B396B02E2}" srcOrd="0" destOrd="0" parTransId="{59FDF742-695E-4CD7-8A70-C2AB5788B1D5}" sibTransId="{E04584AE-2800-421A-A063-5DE102DA1514}"/>
    <dgm:cxn modelId="{F7F91873-6659-45C6-830F-09B0B672CED7}" type="presParOf" srcId="{81EE4227-E042-450B-9FFF-79CC95E4409A}" destId="{8E43D8F6-A2B1-4200-981D-ED2F67ADDE5F}" srcOrd="0" destOrd="0" presId="urn:microsoft.com/office/officeart/2005/8/layout/default"/>
    <dgm:cxn modelId="{3CAA6314-3D97-43D4-95C3-8C851F0D3304}" type="presParOf" srcId="{81EE4227-E042-450B-9FFF-79CC95E4409A}" destId="{1819F951-746A-4532-BCF9-BA209F05F6BC}" srcOrd="1" destOrd="0" presId="urn:microsoft.com/office/officeart/2005/8/layout/default"/>
    <dgm:cxn modelId="{6F6B4E04-2F11-4257-98F3-74598EA2208B}" type="presParOf" srcId="{81EE4227-E042-450B-9FFF-79CC95E4409A}" destId="{92EA12A9-E653-4C9E-BE86-C92E4D45DAE2}" srcOrd="2" destOrd="0" presId="urn:microsoft.com/office/officeart/2005/8/layout/default"/>
    <dgm:cxn modelId="{5526E42A-F2D3-428A-89C1-810DD9300DF6}" type="presParOf" srcId="{81EE4227-E042-450B-9FFF-79CC95E4409A}" destId="{C05A7C80-4B21-4EE1-91CB-56BF821285E7}" srcOrd="3" destOrd="0" presId="urn:microsoft.com/office/officeart/2005/8/layout/default"/>
    <dgm:cxn modelId="{EB369AE8-924C-4C5E-826A-D6BAFE244633}" type="presParOf" srcId="{81EE4227-E042-450B-9FFF-79CC95E4409A}" destId="{89CBF6D6-9BF2-495D-8370-6ACCB2DCB9F6}" srcOrd="4" destOrd="0" presId="urn:microsoft.com/office/officeart/2005/8/layout/default"/>
    <dgm:cxn modelId="{4D4F55BC-654C-4D1B-A346-9FA10EC49265}" type="presParOf" srcId="{81EE4227-E042-450B-9FFF-79CC95E4409A}" destId="{8087C2C9-C27A-4CA5-B227-C3E99B23A747}" srcOrd="5" destOrd="0" presId="urn:microsoft.com/office/officeart/2005/8/layout/default"/>
    <dgm:cxn modelId="{4C02299C-6903-4249-B3DA-DEF59871C967}" type="presParOf" srcId="{81EE4227-E042-450B-9FFF-79CC95E4409A}" destId="{D18B0260-2713-4440-BF20-6743A2F77DF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3AEA11-66BC-4AEF-9901-2332E7762DCC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F1C5691-0E9B-411D-813D-36D354FEAE1E}">
      <dgm:prSet phldrT="[Text]"/>
      <dgm:spPr/>
      <dgm:t>
        <a:bodyPr/>
        <a:lstStyle/>
        <a:p>
          <a:r>
            <a:rPr lang="sr-Latn-RS" b="1" dirty="0"/>
            <a:t>Načini dobijanja informacija</a:t>
          </a:r>
          <a:endParaRPr lang="en-US" b="1" dirty="0"/>
        </a:p>
      </dgm:t>
    </dgm:pt>
    <dgm:pt modelId="{ABE335E1-F854-4D0B-9F50-116DCF1ACF53}" type="parTrans" cxnId="{17CE8A4A-4134-4EFB-9A80-977451A55D1A}">
      <dgm:prSet/>
      <dgm:spPr/>
      <dgm:t>
        <a:bodyPr/>
        <a:lstStyle/>
        <a:p>
          <a:endParaRPr lang="en-US"/>
        </a:p>
      </dgm:t>
    </dgm:pt>
    <dgm:pt modelId="{5F94AF52-FCC0-40E8-8B10-54F813065B83}" type="sibTrans" cxnId="{17CE8A4A-4134-4EFB-9A80-977451A55D1A}">
      <dgm:prSet/>
      <dgm:spPr/>
      <dgm:t>
        <a:bodyPr/>
        <a:lstStyle/>
        <a:p>
          <a:endParaRPr lang="en-US"/>
        </a:p>
      </dgm:t>
    </dgm:pt>
    <dgm:pt modelId="{F29F2E27-8D33-4C53-B8B8-2840556370A6}">
      <dgm:prSet phldrT="[Text]"/>
      <dgm:spPr/>
      <dgm:t>
        <a:bodyPr/>
        <a:lstStyle/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Latn-RS" b="1" dirty="0"/>
            <a:t>Poverenje u izvore informisanja</a:t>
          </a:r>
          <a:endParaRPr lang="en-US" b="1" dirty="0"/>
        </a:p>
        <a:p>
          <a:pPr marL="0" lvl="0" defTabSz="889000">
            <a:spcBef>
              <a:spcPct val="0"/>
            </a:spcBef>
            <a:spcAft>
              <a:spcPct val="35000"/>
            </a:spcAft>
            <a:buNone/>
          </a:pPr>
          <a:endParaRPr lang="en-US" dirty="0"/>
        </a:p>
      </dgm:t>
    </dgm:pt>
    <dgm:pt modelId="{F280DF45-02A8-471B-A6F7-AB918B7AB7C5}" type="parTrans" cxnId="{D88FEE2C-095E-4C25-9AC6-3D254B95D64C}">
      <dgm:prSet/>
      <dgm:spPr/>
      <dgm:t>
        <a:bodyPr/>
        <a:lstStyle/>
        <a:p>
          <a:endParaRPr lang="en-US"/>
        </a:p>
      </dgm:t>
    </dgm:pt>
    <dgm:pt modelId="{8C89DA35-F59C-4640-99BF-CD2B7662D59E}" type="sibTrans" cxnId="{D88FEE2C-095E-4C25-9AC6-3D254B95D64C}">
      <dgm:prSet/>
      <dgm:spPr/>
      <dgm:t>
        <a:bodyPr/>
        <a:lstStyle/>
        <a:p>
          <a:endParaRPr lang="en-US"/>
        </a:p>
      </dgm:t>
    </dgm:pt>
    <dgm:pt modelId="{2B371EB6-9E89-4C93-8629-C68F68D674D2}">
      <dgm:prSet/>
      <dgm:spPr/>
      <dgm:t>
        <a:bodyPr/>
        <a:lstStyle/>
        <a:p>
          <a:r>
            <a:rPr lang="sr-Latn-RS" b="1" dirty="0"/>
            <a:t>U</a:t>
          </a:r>
          <a:r>
            <a:rPr lang="en-US" b="1" dirty="0" err="1"/>
            <a:t>tvrđivanje</a:t>
          </a:r>
          <a:r>
            <a:rPr lang="en-US" b="1" dirty="0"/>
            <a:t> </a:t>
          </a:r>
          <a:r>
            <a:rPr lang="en-US" b="1" dirty="0" err="1"/>
            <a:t>stavova</a:t>
          </a:r>
          <a:r>
            <a:rPr lang="en-US" b="1" dirty="0"/>
            <a:t> </a:t>
          </a:r>
          <a:r>
            <a:rPr lang="en-US" b="1" dirty="0" err="1"/>
            <a:t>pacijenata</a:t>
          </a:r>
          <a:r>
            <a:rPr lang="en-US" b="1" dirty="0"/>
            <a:t> o </a:t>
          </a:r>
          <a:r>
            <a:rPr lang="en-US" b="1" dirty="0" err="1"/>
            <a:t>inovativnim</a:t>
          </a:r>
          <a:r>
            <a:rPr lang="en-US" b="1" dirty="0"/>
            <a:t> </a:t>
          </a:r>
          <a:r>
            <a:rPr lang="en-US" b="1" dirty="0" err="1"/>
            <a:t>terapijama</a:t>
          </a:r>
          <a:endParaRPr lang="en-US" b="1" dirty="0"/>
        </a:p>
      </dgm:t>
    </dgm:pt>
    <dgm:pt modelId="{E4731B21-1980-4173-B87A-36B481677528}" type="parTrans" cxnId="{A55E3DEC-62AE-4327-B846-087C1A22D5F9}">
      <dgm:prSet/>
      <dgm:spPr/>
      <dgm:t>
        <a:bodyPr/>
        <a:lstStyle/>
        <a:p>
          <a:endParaRPr lang="en-US"/>
        </a:p>
      </dgm:t>
    </dgm:pt>
    <dgm:pt modelId="{B3C049C4-898F-4F0C-91C6-5E5CF701C0CF}" type="sibTrans" cxnId="{A55E3DEC-62AE-4327-B846-087C1A22D5F9}">
      <dgm:prSet/>
      <dgm:spPr/>
      <dgm:t>
        <a:bodyPr/>
        <a:lstStyle/>
        <a:p>
          <a:endParaRPr lang="en-US"/>
        </a:p>
      </dgm:t>
    </dgm:pt>
    <dgm:pt modelId="{F4BC80E5-43D4-49A2-A1B8-CFAABA91F88B}">
      <dgm:prSet/>
      <dgm:spPr/>
      <dgm:t>
        <a:bodyPr/>
        <a:lstStyle/>
        <a:p>
          <a:r>
            <a:rPr lang="sr-Latn-RS" b="1" dirty="0"/>
            <a:t>I</a:t>
          </a:r>
          <a:r>
            <a:rPr lang="en-US" b="1" dirty="0" err="1"/>
            <a:t>skustvima</a:t>
          </a:r>
          <a:r>
            <a:rPr lang="en-US" b="1" dirty="0"/>
            <a:t> </a:t>
          </a:r>
          <a:r>
            <a:rPr lang="sr-Latn-RS" b="1" dirty="0"/>
            <a:t>pacijenata</a:t>
          </a:r>
          <a:r>
            <a:rPr lang="en-US" b="1" dirty="0"/>
            <a:t> </a:t>
          </a:r>
          <a:r>
            <a:rPr lang="en-US" b="1" dirty="0" err="1"/>
            <a:t>kojima</a:t>
          </a:r>
          <a:r>
            <a:rPr lang="en-US" b="1" dirty="0"/>
            <a:t> </a:t>
          </a:r>
          <a:r>
            <a:rPr lang="en-US" b="1" dirty="0" err="1"/>
            <a:t>su</a:t>
          </a:r>
          <a:r>
            <a:rPr lang="en-US" b="1" dirty="0"/>
            <a:t> </a:t>
          </a:r>
          <a:r>
            <a:rPr lang="en-US" b="1" dirty="0" err="1"/>
            <a:t>ove</a:t>
          </a:r>
          <a:r>
            <a:rPr lang="en-US" b="1" dirty="0"/>
            <a:t> </a:t>
          </a:r>
          <a:r>
            <a:rPr lang="en-US" b="1" dirty="0" err="1"/>
            <a:t>terapije</a:t>
          </a:r>
          <a:r>
            <a:rPr lang="en-US" b="1" dirty="0"/>
            <a:t> </a:t>
          </a:r>
          <a:r>
            <a:rPr lang="en-US" b="1" dirty="0" err="1"/>
            <a:t>dostupne</a:t>
          </a:r>
          <a:endParaRPr lang="en-US" b="1" dirty="0"/>
        </a:p>
      </dgm:t>
    </dgm:pt>
    <dgm:pt modelId="{B2D1B7AC-9230-4731-92ED-C5DF085998DC}" type="parTrans" cxnId="{6E3540A6-52EA-44ED-B620-DF6C1DF01A93}">
      <dgm:prSet/>
      <dgm:spPr/>
      <dgm:t>
        <a:bodyPr/>
        <a:lstStyle/>
        <a:p>
          <a:endParaRPr lang="en-US"/>
        </a:p>
      </dgm:t>
    </dgm:pt>
    <dgm:pt modelId="{60931CA2-6717-47A2-BC8C-C44C83613FE4}" type="sibTrans" cxnId="{6E3540A6-52EA-44ED-B620-DF6C1DF01A93}">
      <dgm:prSet/>
      <dgm:spPr/>
      <dgm:t>
        <a:bodyPr/>
        <a:lstStyle/>
        <a:p>
          <a:endParaRPr lang="en-US"/>
        </a:p>
      </dgm:t>
    </dgm:pt>
    <dgm:pt modelId="{EA88C52E-C018-4A3E-80AA-20721CE98022}">
      <dgm:prSet/>
      <dgm:spPr/>
      <dgm:t>
        <a:bodyPr/>
        <a:lstStyle/>
        <a:p>
          <a:r>
            <a:rPr lang="sr-Latn-RS" b="1" dirty="0"/>
            <a:t>Stavovi o udruženjima pacijenata </a:t>
          </a:r>
          <a:endParaRPr lang="en-US" b="1" dirty="0"/>
        </a:p>
      </dgm:t>
    </dgm:pt>
    <dgm:pt modelId="{23CB9B19-C114-437E-8511-AC221D9E4DDD}" type="parTrans" cxnId="{35005B43-8CCD-4135-9BA6-582F0D29521F}">
      <dgm:prSet/>
      <dgm:spPr/>
      <dgm:t>
        <a:bodyPr/>
        <a:lstStyle/>
        <a:p>
          <a:endParaRPr lang="en-US"/>
        </a:p>
      </dgm:t>
    </dgm:pt>
    <dgm:pt modelId="{996AC5F3-E1EB-4982-8AE3-FCCE49DA27D9}" type="sibTrans" cxnId="{35005B43-8CCD-4135-9BA6-582F0D29521F}">
      <dgm:prSet/>
      <dgm:spPr/>
      <dgm:t>
        <a:bodyPr/>
        <a:lstStyle/>
        <a:p>
          <a:endParaRPr lang="en-US"/>
        </a:p>
      </dgm:t>
    </dgm:pt>
    <dgm:pt modelId="{38DEDA57-506D-4106-BB63-35C008BFC966}" type="pres">
      <dgm:prSet presAssocID="{953AEA11-66BC-4AEF-9901-2332E7762DCC}" presName="diagram" presStyleCnt="0">
        <dgm:presLayoutVars>
          <dgm:dir/>
          <dgm:resizeHandles val="exact"/>
        </dgm:presLayoutVars>
      </dgm:prSet>
      <dgm:spPr/>
    </dgm:pt>
    <dgm:pt modelId="{EC8FFC4B-8839-4196-9517-4EC464966AF7}" type="pres">
      <dgm:prSet presAssocID="{2B371EB6-9E89-4C93-8629-C68F68D674D2}" presName="node" presStyleLbl="node1" presStyleIdx="0" presStyleCnt="5">
        <dgm:presLayoutVars>
          <dgm:bulletEnabled val="1"/>
        </dgm:presLayoutVars>
      </dgm:prSet>
      <dgm:spPr/>
    </dgm:pt>
    <dgm:pt modelId="{7D3F7F26-01DD-4B42-8303-B6C4BE72F73F}" type="pres">
      <dgm:prSet presAssocID="{B3C049C4-898F-4F0C-91C6-5E5CF701C0CF}" presName="sibTrans" presStyleCnt="0"/>
      <dgm:spPr/>
    </dgm:pt>
    <dgm:pt modelId="{69FEC81C-CAC4-4EA8-8B4F-84CC509D4BCB}" type="pres">
      <dgm:prSet presAssocID="{CF1C5691-0E9B-411D-813D-36D354FEAE1E}" presName="node" presStyleLbl="node1" presStyleIdx="1" presStyleCnt="5">
        <dgm:presLayoutVars>
          <dgm:bulletEnabled val="1"/>
        </dgm:presLayoutVars>
      </dgm:prSet>
      <dgm:spPr/>
    </dgm:pt>
    <dgm:pt modelId="{6E7E7893-378D-4DD0-9BF3-79E0F37D818C}" type="pres">
      <dgm:prSet presAssocID="{5F94AF52-FCC0-40E8-8B10-54F813065B83}" presName="sibTrans" presStyleCnt="0"/>
      <dgm:spPr/>
    </dgm:pt>
    <dgm:pt modelId="{A3E65BC8-A7DC-409F-9795-E5C134BC66E9}" type="pres">
      <dgm:prSet presAssocID="{F29F2E27-8D33-4C53-B8B8-2840556370A6}" presName="node" presStyleLbl="node1" presStyleIdx="2" presStyleCnt="5">
        <dgm:presLayoutVars>
          <dgm:bulletEnabled val="1"/>
        </dgm:presLayoutVars>
      </dgm:prSet>
      <dgm:spPr/>
    </dgm:pt>
    <dgm:pt modelId="{334D9542-ED15-47BA-AA24-F9C83B416673}" type="pres">
      <dgm:prSet presAssocID="{8C89DA35-F59C-4640-99BF-CD2B7662D59E}" presName="sibTrans" presStyleCnt="0"/>
      <dgm:spPr/>
    </dgm:pt>
    <dgm:pt modelId="{CEE15DBB-6EDD-450B-A138-E671C2E9093F}" type="pres">
      <dgm:prSet presAssocID="{F4BC80E5-43D4-49A2-A1B8-CFAABA91F88B}" presName="node" presStyleLbl="node1" presStyleIdx="3" presStyleCnt="5">
        <dgm:presLayoutVars>
          <dgm:bulletEnabled val="1"/>
        </dgm:presLayoutVars>
      </dgm:prSet>
      <dgm:spPr/>
    </dgm:pt>
    <dgm:pt modelId="{41C22D80-7B5D-45ED-98EA-239D1DD657DA}" type="pres">
      <dgm:prSet presAssocID="{60931CA2-6717-47A2-BC8C-C44C83613FE4}" presName="sibTrans" presStyleCnt="0"/>
      <dgm:spPr/>
    </dgm:pt>
    <dgm:pt modelId="{59102B54-A010-400D-9D2F-38BFF6166681}" type="pres">
      <dgm:prSet presAssocID="{EA88C52E-C018-4A3E-80AA-20721CE98022}" presName="node" presStyleLbl="node1" presStyleIdx="4" presStyleCnt="5">
        <dgm:presLayoutVars>
          <dgm:bulletEnabled val="1"/>
        </dgm:presLayoutVars>
      </dgm:prSet>
      <dgm:spPr/>
    </dgm:pt>
  </dgm:ptLst>
  <dgm:cxnLst>
    <dgm:cxn modelId="{F226B906-112B-4834-AFC8-0A0DBAEB7042}" type="presOf" srcId="{CF1C5691-0E9B-411D-813D-36D354FEAE1E}" destId="{69FEC81C-CAC4-4EA8-8B4F-84CC509D4BCB}" srcOrd="0" destOrd="0" presId="urn:microsoft.com/office/officeart/2005/8/layout/default"/>
    <dgm:cxn modelId="{D88FEE2C-095E-4C25-9AC6-3D254B95D64C}" srcId="{953AEA11-66BC-4AEF-9901-2332E7762DCC}" destId="{F29F2E27-8D33-4C53-B8B8-2840556370A6}" srcOrd="2" destOrd="0" parTransId="{F280DF45-02A8-471B-A6F7-AB918B7AB7C5}" sibTransId="{8C89DA35-F59C-4640-99BF-CD2B7662D59E}"/>
    <dgm:cxn modelId="{034E4635-65CE-440B-ADA2-EA4913097CA4}" type="presOf" srcId="{EA88C52E-C018-4A3E-80AA-20721CE98022}" destId="{59102B54-A010-400D-9D2F-38BFF6166681}" srcOrd="0" destOrd="0" presId="urn:microsoft.com/office/officeart/2005/8/layout/default"/>
    <dgm:cxn modelId="{35005B43-8CCD-4135-9BA6-582F0D29521F}" srcId="{953AEA11-66BC-4AEF-9901-2332E7762DCC}" destId="{EA88C52E-C018-4A3E-80AA-20721CE98022}" srcOrd="4" destOrd="0" parTransId="{23CB9B19-C114-437E-8511-AC221D9E4DDD}" sibTransId="{996AC5F3-E1EB-4982-8AE3-FCCE49DA27D9}"/>
    <dgm:cxn modelId="{65AD804A-4A8C-4C30-AA97-96056D03D4E9}" type="presOf" srcId="{F4BC80E5-43D4-49A2-A1B8-CFAABA91F88B}" destId="{CEE15DBB-6EDD-450B-A138-E671C2E9093F}" srcOrd="0" destOrd="0" presId="urn:microsoft.com/office/officeart/2005/8/layout/default"/>
    <dgm:cxn modelId="{17CE8A4A-4134-4EFB-9A80-977451A55D1A}" srcId="{953AEA11-66BC-4AEF-9901-2332E7762DCC}" destId="{CF1C5691-0E9B-411D-813D-36D354FEAE1E}" srcOrd="1" destOrd="0" parTransId="{ABE335E1-F854-4D0B-9F50-116DCF1ACF53}" sibTransId="{5F94AF52-FCC0-40E8-8B10-54F813065B83}"/>
    <dgm:cxn modelId="{8C585185-C04C-4827-898B-FA1FA46780A5}" type="presOf" srcId="{953AEA11-66BC-4AEF-9901-2332E7762DCC}" destId="{38DEDA57-506D-4106-BB63-35C008BFC966}" srcOrd="0" destOrd="0" presId="urn:microsoft.com/office/officeart/2005/8/layout/default"/>
    <dgm:cxn modelId="{5D089CA2-F34B-40DC-83CB-D4473B88E746}" type="presOf" srcId="{F29F2E27-8D33-4C53-B8B8-2840556370A6}" destId="{A3E65BC8-A7DC-409F-9795-E5C134BC66E9}" srcOrd="0" destOrd="0" presId="urn:microsoft.com/office/officeart/2005/8/layout/default"/>
    <dgm:cxn modelId="{6E3540A6-52EA-44ED-B620-DF6C1DF01A93}" srcId="{953AEA11-66BC-4AEF-9901-2332E7762DCC}" destId="{F4BC80E5-43D4-49A2-A1B8-CFAABA91F88B}" srcOrd="3" destOrd="0" parTransId="{B2D1B7AC-9230-4731-92ED-C5DF085998DC}" sibTransId="{60931CA2-6717-47A2-BC8C-C44C83613FE4}"/>
    <dgm:cxn modelId="{0A4567DB-BD99-47B2-B3E9-671A07ABADD5}" type="presOf" srcId="{2B371EB6-9E89-4C93-8629-C68F68D674D2}" destId="{EC8FFC4B-8839-4196-9517-4EC464966AF7}" srcOrd="0" destOrd="0" presId="urn:microsoft.com/office/officeart/2005/8/layout/default"/>
    <dgm:cxn modelId="{A55E3DEC-62AE-4327-B846-087C1A22D5F9}" srcId="{953AEA11-66BC-4AEF-9901-2332E7762DCC}" destId="{2B371EB6-9E89-4C93-8629-C68F68D674D2}" srcOrd="0" destOrd="0" parTransId="{E4731B21-1980-4173-B87A-36B481677528}" sibTransId="{B3C049C4-898F-4F0C-91C6-5E5CF701C0CF}"/>
    <dgm:cxn modelId="{9C73FA77-1E98-4842-8F5E-D1A5ED6BE0B0}" type="presParOf" srcId="{38DEDA57-506D-4106-BB63-35C008BFC966}" destId="{EC8FFC4B-8839-4196-9517-4EC464966AF7}" srcOrd="0" destOrd="0" presId="urn:microsoft.com/office/officeart/2005/8/layout/default"/>
    <dgm:cxn modelId="{2869CBD9-FC61-4F03-AC8D-77EA14E49B02}" type="presParOf" srcId="{38DEDA57-506D-4106-BB63-35C008BFC966}" destId="{7D3F7F26-01DD-4B42-8303-B6C4BE72F73F}" srcOrd="1" destOrd="0" presId="urn:microsoft.com/office/officeart/2005/8/layout/default"/>
    <dgm:cxn modelId="{17B1A004-B624-41EA-BD32-8BB0824C956C}" type="presParOf" srcId="{38DEDA57-506D-4106-BB63-35C008BFC966}" destId="{69FEC81C-CAC4-4EA8-8B4F-84CC509D4BCB}" srcOrd="2" destOrd="0" presId="urn:microsoft.com/office/officeart/2005/8/layout/default"/>
    <dgm:cxn modelId="{69C8D200-BD8D-4FE0-8EBE-8800DAF91343}" type="presParOf" srcId="{38DEDA57-506D-4106-BB63-35C008BFC966}" destId="{6E7E7893-378D-4DD0-9BF3-79E0F37D818C}" srcOrd="3" destOrd="0" presId="urn:microsoft.com/office/officeart/2005/8/layout/default"/>
    <dgm:cxn modelId="{D2BEFBDF-F4BE-49AD-BE72-2A2B429FA444}" type="presParOf" srcId="{38DEDA57-506D-4106-BB63-35C008BFC966}" destId="{A3E65BC8-A7DC-409F-9795-E5C134BC66E9}" srcOrd="4" destOrd="0" presId="urn:microsoft.com/office/officeart/2005/8/layout/default"/>
    <dgm:cxn modelId="{790705E9-987A-4806-B2D3-6CE9554F5DC1}" type="presParOf" srcId="{38DEDA57-506D-4106-BB63-35C008BFC966}" destId="{334D9542-ED15-47BA-AA24-F9C83B416673}" srcOrd="5" destOrd="0" presId="urn:microsoft.com/office/officeart/2005/8/layout/default"/>
    <dgm:cxn modelId="{B37952E9-B523-4264-9AE9-945DA22954E4}" type="presParOf" srcId="{38DEDA57-506D-4106-BB63-35C008BFC966}" destId="{CEE15DBB-6EDD-450B-A138-E671C2E9093F}" srcOrd="6" destOrd="0" presId="urn:microsoft.com/office/officeart/2005/8/layout/default"/>
    <dgm:cxn modelId="{95CC7EA1-6BFF-4909-BFB3-9A3E06D1F309}" type="presParOf" srcId="{38DEDA57-506D-4106-BB63-35C008BFC966}" destId="{41C22D80-7B5D-45ED-98EA-239D1DD657DA}" srcOrd="7" destOrd="0" presId="urn:microsoft.com/office/officeart/2005/8/layout/default"/>
    <dgm:cxn modelId="{D50E4F61-D4C8-4F25-9BE0-AFFF4E4D604F}" type="presParOf" srcId="{38DEDA57-506D-4106-BB63-35C008BFC966}" destId="{59102B54-A010-400D-9D2F-38BFF616668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3AEA11-66BC-4AEF-9901-2332E7762DCC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F1C5691-0E9B-411D-813D-36D354FEAE1E}">
      <dgm:prSet phldrT="[Text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sr-Latn-RS" sz="2800" b="1" dirty="0"/>
            <a:t>ISHRANE</a:t>
          </a:r>
          <a:r>
            <a:rPr lang="sr-Latn-RS" sz="2900" b="1" dirty="0"/>
            <a:t> 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sr-Latn-RS" sz="2400" b="1" dirty="0"/>
            <a:t>min 1000 din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sr-Latn-RS" sz="2400" b="1" dirty="0" err="1"/>
            <a:t>max</a:t>
          </a:r>
          <a:r>
            <a:rPr lang="sr-Latn-RS" sz="2400" b="1" dirty="0"/>
            <a:t> 5.000 din</a:t>
          </a:r>
          <a:endParaRPr lang="en-US" sz="2400" b="1" dirty="0"/>
        </a:p>
      </dgm:t>
    </dgm:pt>
    <dgm:pt modelId="{ABE335E1-F854-4D0B-9F50-116DCF1ACF53}" type="parTrans" cxnId="{17CE8A4A-4134-4EFB-9A80-977451A55D1A}">
      <dgm:prSet/>
      <dgm:spPr/>
      <dgm:t>
        <a:bodyPr/>
        <a:lstStyle/>
        <a:p>
          <a:endParaRPr lang="en-US"/>
        </a:p>
      </dgm:t>
    </dgm:pt>
    <dgm:pt modelId="{5F94AF52-FCC0-40E8-8B10-54F813065B83}" type="sibTrans" cxnId="{17CE8A4A-4134-4EFB-9A80-977451A55D1A}">
      <dgm:prSet/>
      <dgm:spPr/>
      <dgm:t>
        <a:bodyPr/>
        <a:lstStyle/>
        <a:p>
          <a:endParaRPr lang="en-US"/>
        </a:p>
      </dgm:t>
    </dgm:pt>
    <dgm:pt modelId="{F29F2E27-8D33-4C53-B8B8-2840556370A6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Latn-RS" sz="2800" b="1" dirty="0"/>
            <a:t>SMEŠTAJA PACIJENTA</a:t>
          </a:r>
          <a:endParaRPr lang="en-US" sz="2800" b="1" dirty="0"/>
        </a:p>
        <a:p>
          <a:pPr marL="0" lvl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b="1" dirty="0"/>
            <a:t>min 5.000 dinara </a:t>
          </a:r>
          <a:r>
            <a:rPr lang="sr-Latn-RS" sz="2400" b="1" dirty="0" err="1"/>
            <a:t>max</a:t>
          </a:r>
          <a:r>
            <a:rPr lang="sr-Latn-RS" sz="2400" b="1" dirty="0"/>
            <a:t> 25.000 dinara po danu </a:t>
          </a:r>
          <a:endParaRPr lang="en-US" sz="2400" b="1" dirty="0"/>
        </a:p>
      </dgm:t>
    </dgm:pt>
    <dgm:pt modelId="{F280DF45-02A8-471B-A6F7-AB918B7AB7C5}" type="parTrans" cxnId="{D88FEE2C-095E-4C25-9AC6-3D254B95D64C}">
      <dgm:prSet/>
      <dgm:spPr/>
      <dgm:t>
        <a:bodyPr/>
        <a:lstStyle/>
        <a:p>
          <a:endParaRPr lang="en-US"/>
        </a:p>
      </dgm:t>
    </dgm:pt>
    <dgm:pt modelId="{8C89DA35-F59C-4640-99BF-CD2B7662D59E}" type="sibTrans" cxnId="{D88FEE2C-095E-4C25-9AC6-3D254B95D64C}">
      <dgm:prSet/>
      <dgm:spPr/>
      <dgm:t>
        <a:bodyPr/>
        <a:lstStyle/>
        <a:p>
          <a:endParaRPr lang="en-US"/>
        </a:p>
      </dgm:t>
    </dgm:pt>
    <dgm:pt modelId="{2B371EB6-9E89-4C93-8629-C68F68D674D2}">
      <dgm:prSet custT="1"/>
      <dgm:spPr/>
      <dgm:t>
        <a:bodyPr/>
        <a:lstStyle/>
        <a:p>
          <a:r>
            <a:rPr lang="sr-Latn-RS" sz="2800" b="1" dirty="0"/>
            <a:t>PUTOVANJA</a:t>
          </a:r>
        </a:p>
        <a:p>
          <a:r>
            <a:rPr lang="sr-Latn-RS" sz="2400" b="1" dirty="0"/>
            <a:t>min 500 din</a:t>
          </a:r>
        </a:p>
        <a:p>
          <a:r>
            <a:rPr lang="sr-Latn-RS" sz="2400" b="1" dirty="0" err="1"/>
            <a:t>max</a:t>
          </a:r>
          <a:r>
            <a:rPr lang="sr-Latn-RS" sz="2400" b="1" dirty="0"/>
            <a:t> 12.000 din</a:t>
          </a:r>
          <a:endParaRPr lang="en-US" sz="2400" b="1" dirty="0"/>
        </a:p>
      </dgm:t>
    </dgm:pt>
    <dgm:pt modelId="{E4731B21-1980-4173-B87A-36B481677528}" type="parTrans" cxnId="{A55E3DEC-62AE-4327-B846-087C1A22D5F9}">
      <dgm:prSet/>
      <dgm:spPr/>
      <dgm:t>
        <a:bodyPr/>
        <a:lstStyle/>
        <a:p>
          <a:endParaRPr lang="en-US"/>
        </a:p>
      </dgm:t>
    </dgm:pt>
    <dgm:pt modelId="{B3C049C4-898F-4F0C-91C6-5E5CF701C0CF}" type="sibTrans" cxnId="{A55E3DEC-62AE-4327-B846-087C1A22D5F9}">
      <dgm:prSet/>
      <dgm:spPr/>
      <dgm:t>
        <a:bodyPr/>
        <a:lstStyle/>
        <a:p>
          <a:endParaRPr lang="en-US"/>
        </a:p>
      </dgm:t>
    </dgm:pt>
    <dgm:pt modelId="{38DEDA57-506D-4106-BB63-35C008BFC966}" type="pres">
      <dgm:prSet presAssocID="{953AEA11-66BC-4AEF-9901-2332E7762DCC}" presName="diagram" presStyleCnt="0">
        <dgm:presLayoutVars>
          <dgm:dir/>
          <dgm:resizeHandles val="exact"/>
        </dgm:presLayoutVars>
      </dgm:prSet>
      <dgm:spPr/>
    </dgm:pt>
    <dgm:pt modelId="{EC8FFC4B-8839-4196-9517-4EC464966AF7}" type="pres">
      <dgm:prSet presAssocID="{2B371EB6-9E89-4C93-8629-C68F68D674D2}" presName="node" presStyleLbl="node1" presStyleIdx="0" presStyleCnt="3" custScaleY="115801">
        <dgm:presLayoutVars>
          <dgm:bulletEnabled val="1"/>
        </dgm:presLayoutVars>
      </dgm:prSet>
      <dgm:spPr/>
    </dgm:pt>
    <dgm:pt modelId="{7D3F7F26-01DD-4B42-8303-B6C4BE72F73F}" type="pres">
      <dgm:prSet presAssocID="{B3C049C4-898F-4F0C-91C6-5E5CF701C0CF}" presName="sibTrans" presStyleCnt="0"/>
      <dgm:spPr/>
    </dgm:pt>
    <dgm:pt modelId="{69FEC81C-CAC4-4EA8-8B4F-84CC509D4BCB}" type="pres">
      <dgm:prSet presAssocID="{CF1C5691-0E9B-411D-813D-36D354FEAE1E}" presName="node" presStyleLbl="node1" presStyleIdx="1" presStyleCnt="3" custScaleY="116765">
        <dgm:presLayoutVars>
          <dgm:bulletEnabled val="1"/>
        </dgm:presLayoutVars>
      </dgm:prSet>
      <dgm:spPr/>
    </dgm:pt>
    <dgm:pt modelId="{6E7E7893-378D-4DD0-9BF3-79E0F37D818C}" type="pres">
      <dgm:prSet presAssocID="{5F94AF52-FCC0-40E8-8B10-54F813065B83}" presName="sibTrans" presStyleCnt="0"/>
      <dgm:spPr/>
    </dgm:pt>
    <dgm:pt modelId="{A3E65BC8-A7DC-409F-9795-E5C134BC66E9}" type="pres">
      <dgm:prSet presAssocID="{F29F2E27-8D33-4C53-B8B8-2840556370A6}" presName="node" presStyleLbl="node1" presStyleIdx="2" presStyleCnt="3" custScaleX="93397" custScaleY="115623">
        <dgm:presLayoutVars>
          <dgm:bulletEnabled val="1"/>
        </dgm:presLayoutVars>
      </dgm:prSet>
      <dgm:spPr/>
    </dgm:pt>
  </dgm:ptLst>
  <dgm:cxnLst>
    <dgm:cxn modelId="{F226B906-112B-4834-AFC8-0A0DBAEB7042}" type="presOf" srcId="{CF1C5691-0E9B-411D-813D-36D354FEAE1E}" destId="{69FEC81C-CAC4-4EA8-8B4F-84CC509D4BCB}" srcOrd="0" destOrd="0" presId="urn:microsoft.com/office/officeart/2005/8/layout/default"/>
    <dgm:cxn modelId="{D88FEE2C-095E-4C25-9AC6-3D254B95D64C}" srcId="{953AEA11-66BC-4AEF-9901-2332E7762DCC}" destId="{F29F2E27-8D33-4C53-B8B8-2840556370A6}" srcOrd="2" destOrd="0" parTransId="{F280DF45-02A8-471B-A6F7-AB918B7AB7C5}" sibTransId="{8C89DA35-F59C-4640-99BF-CD2B7662D59E}"/>
    <dgm:cxn modelId="{17CE8A4A-4134-4EFB-9A80-977451A55D1A}" srcId="{953AEA11-66BC-4AEF-9901-2332E7762DCC}" destId="{CF1C5691-0E9B-411D-813D-36D354FEAE1E}" srcOrd="1" destOrd="0" parTransId="{ABE335E1-F854-4D0B-9F50-116DCF1ACF53}" sibTransId="{5F94AF52-FCC0-40E8-8B10-54F813065B83}"/>
    <dgm:cxn modelId="{8C585185-C04C-4827-898B-FA1FA46780A5}" type="presOf" srcId="{953AEA11-66BC-4AEF-9901-2332E7762DCC}" destId="{38DEDA57-506D-4106-BB63-35C008BFC966}" srcOrd="0" destOrd="0" presId="urn:microsoft.com/office/officeart/2005/8/layout/default"/>
    <dgm:cxn modelId="{5D089CA2-F34B-40DC-83CB-D4473B88E746}" type="presOf" srcId="{F29F2E27-8D33-4C53-B8B8-2840556370A6}" destId="{A3E65BC8-A7DC-409F-9795-E5C134BC66E9}" srcOrd="0" destOrd="0" presId="urn:microsoft.com/office/officeart/2005/8/layout/default"/>
    <dgm:cxn modelId="{0A4567DB-BD99-47B2-B3E9-671A07ABADD5}" type="presOf" srcId="{2B371EB6-9E89-4C93-8629-C68F68D674D2}" destId="{EC8FFC4B-8839-4196-9517-4EC464966AF7}" srcOrd="0" destOrd="0" presId="urn:microsoft.com/office/officeart/2005/8/layout/default"/>
    <dgm:cxn modelId="{A55E3DEC-62AE-4327-B846-087C1A22D5F9}" srcId="{953AEA11-66BC-4AEF-9901-2332E7762DCC}" destId="{2B371EB6-9E89-4C93-8629-C68F68D674D2}" srcOrd="0" destOrd="0" parTransId="{E4731B21-1980-4173-B87A-36B481677528}" sibTransId="{B3C049C4-898F-4F0C-91C6-5E5CF701C0CF}"/>
    <dgm:cxn modelId="{9C73FA77-1E98-4842-8F5E-D1A5ED6BE0B0}" type="presParOf" srcId="{38DEDA57-506D-4106-BB63-35C008BFC966}" destId="{EC8FFC4B-8839-4196-9517-4EC464966AF7}" srcOrd="0" destOrd="0" presId="urn:microsoft.com/office/officeart/2005/8/layout/default"/>
    <dgm:cxn modelId="{2869CBD9-FC61-4F03-AC8D-77EA14E49B02}" type="presParOf" srcId="{38DEDA57-506D-4106-BB63-35C008BFC966}" destId="{7D3F7F26-01DD-4B42-8303-B6C4BE72F73F}" srcOrd="1" destOrd="0" presId="urn:microsoft.com/office/officeart/2005/8/layout/default"/>
    <dgm:cxn modelId="{17B1A004-B624-41EA-BD32-8BB0824C956C}" type="presParOf" srcId="{38DEDA57-506D-4106-BB63-35C008BFC966}" destId="{69FEC81C-CAC4-4EA8-8B4F-84CC509D4BCB}" srcOrd="2" destOrd="0" presId="urn:microsoft.com/office/officeart/2005/8/layout/default"/>
    <dgm:cxn modelId="{69C8D200-BD8D-4FE0-8EBE-8800DAF91343}" type="presParOf" srcId="{38DEDA57-506D-4106-BB63-35C008BFC966}" destId="{6E7E7893-378D-4DD0-9BF3-79E0F37D818C}" srcOrd="3" destOrd="0" presId="urn:microsoft.com/office/officeart/2005/8/layout/default"/>
    <dgm:cxn modelId="{D2BEFBDF-F4BE-49AD-BE72-2A2B429FA444}" type="presParOf" srcId="{38DEDA57-506D-4106-BB63-35C008BFC966}" destId="{A3E65BC8-A7DC-409F-9795-E5C134BC66E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A27E17-04AB-4FC6-8DA9-A2D031719CA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02FD2746-7D53-47B5-97B8-C8832A5E54CF}">
      <dgm:prSet/>
      <dgm:spPr/>
      <dgm:t>
        <a:bodyPr/>
        <a:lstStyle/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dirty="0" err="1"/>
            <a:t>Glavni</a:t>
          </a:r>
          <a:r>
            <a:rPr lang="en-US" b="1" dirty="0"/>
            <a:t> </a:t>
          </a:r>
          <a:r>
            <a:rPr lang="en-US" b="1" dirty="0" err="1"/>
            <a:t>izvori</a:t>
          </a:r>
          <a:r>
            <a:rPr lang="en-US" b="1" dirty="0"/>
            <a:t> </a:t>
          </a:r>
          <a:r>
            <a:rPr lang="en-US" b="1" dirty="0" err="1"/>
            <a:t>informisanjao</a:t>
          </a:r>
          <a:r>
            <a:rPr lang="en-US" b="1" dirty="0"/>
            <a:t> </a:t>
          </a:r>
          <a:r>
            <a:rPr lang="en-US" b="1" dirty="0" err="1"/>
            <a:t>inovativnim</a:t>
          </a:r>
          <a:r>
            <a:rPr lang="en-US" b="1" dirty="0"/>
            <a:t> </a:t>
          </a:r>
          <a:r>
            <a:rPr lang="en-US" b="1" dirty="0" err="1"/>
            <a:t>lekovima</a:t>
          </a:r>
          <a:r>
            <a:rPr lang="en-US" b="1" dirty="0"/>
            <a:t> </a:t>
          </a:r>
          <a:r>
            <a:rPr lang="en-US" b="1" dirty="0" err="1"/>
            <a:t>su</a:t>
          </a:r>
          <a:r>
            <a:rPr lang="en-US" b="1" dirty="0"/>
            <a:t> </a:t>
          </a:r>
          <a:r>
            <a:rPr lang="sr-Latn-RS" b="1" dirty="0"/>
            <a:t>drugi pacijenti, lekari specijalisti i </a:t>
          </a:r>
          <a:r>
            <a:rPr lang="en-US" b="1" dirty="0" err="1"/>
            <a:t>udruženja</a:t>
          </a:r>
          <a:r>
            <a:rPr lang="en-US" b="1" dirty="0"/>
            <a:t> </a:t>
          </a:r>
          <a:r>
            <a:rPr lang="en-US" b="1" dirty="0" err="1"/>
            <a:t>pacijenta</a:t>
          </a:r>
          <a:r>
            <a:rPr lang="sr-Latn-RS" b="1" dirty="0"/>
            <a:t> </a:t>
          </a:r>
          <a:endParaRPr lang="en-US" dirty="0"/>
        </a:p>
      </dgm:t>
    </dgm:pt>
    <dgm:pt modelId="{A1EAA266-0839-482B-B617-69CAF23B2EF5}" type="parTrans" cxnId="{C7B4A5A2-22E0-4D54-9DFC-C996A8B75FEF}">
      <dgm:prSet/>
      <dgm:spPr/>
      <dgm:t>
        <a:bodyPr/>
        <a:lstStyle/>
        <a:p>
          <a:endParaRPr lang="en-US"/>
        </a:p>
      </dgm:t>
    </dgm:pt>
    <dgm:pt modelId="{555A8DB0-75E8-40E2-8EAD-176F5CE63901}" type="sibTrans" cxnId="{C7B4A5A2-22E0-4D54-9DFC-C996A8B75FEF}">
      <dgm:prSet/>
      <dgm:spPr/>
      <dgm:t>
        <a:bodyPr/>
        <a:lstStyle/>
        <a:p>
          <a:endParaRPr lang="en-US"/>
        </a:p>
      </dgm:t>
    </dgm:pt>
    <dgm:pt modelId="{1FE8B344-AC6A-46F0-B71C-6A8E1D6AE68F}">
      <dgm:prSet/>
      <dgm:spPr/>
      <dgm:t>
        <a:bodyPr/>
        <a:lstStyle/>
        <a:p>
          <a:r>
            <a:rPr lang="sr-Latn-RS" b="1" dirty="0"/>
            <a:t>Pacijenti percipiraju da je njihova upoznatost sa pravima relativno visoka. </a:t>
          </a:r>
          <a:r>
            <a:rPr lang="en-US" b="1" dirty="0" err="1"/>
            <a:t>Glavni</a:t>
          </a:r>
          <a:r>
            <a:rPr lang="en-US" b="1" dirty="0"/>
            <a:t> </a:t>
          </a:r>
          <a:r>
            <a:rPr lang="en-US" b="1" dirty="0" err="1"/>
            <a:t>izvori</a:t>
          </a:r>
          <a:r>
            <a:rPr lang="en-US" b="1" dirty="0"/>
            <a:t> </a:t>
          </a:r>
          <a:r>
            <a:rPr lang="en-US" b="1" dirty="0" err="1"/>
            <a:t>informisanja</a:t>
          </a:r>
          <a:r>
            <a:rPr lang="en-US" b="1" dirty="0"/>
            <a:t> </a:t>
          </a:r>
          <a:r>
            <a:rPr lang="sr-Latn-RS" b="1" dirty="0"/>
            <a:t>o pravima pacijenata su lekari specijalisti i </a:t>
          </a:r>
          <a:r>
            <a:rPr lang="en-US" b="1" dirty="0" err="1"/>
            <a:t>udruženja</a:t>
          </a:r>
          <a:r>
            <a:rPr lang="en-US" b="1" dirty="0"/>
            <a:t> </a:t>
          </a:r>
          <a:r>
            <a:rPr lang="en-US" b="1" dirty="0" err="1"/>
            <a:t>pacijenta</a:t>
          </a:r>
          <a:endParaRPr lang="en-US" b="1" dirty="0"/>
        </a:p>
      </dgm:t>
    </dgm:pt>
    <dgm:pt modelId="{77633AD6-7BC0-4E13-9558-5172F7A620E4}" type="parTrans" cxnId="{ADB9B44E-7B8B-4307-9A70-A1D2AD05106E}">
      <dgm:prSet/>
      <dgm:spPr/>
      <dgm:t>
        <a:bodyPr/>
        <a:lstStyle/>
        <a:p>
          <a:endParaRPr lang="en-US"/>
        </a:p>
      </dgm:t>
    </dgm:pt>
    <dgm:pt modelId="{067321D6-53A5-4311-A5EB-306385643491}" type="sibTrans" cxnId="{ADB9B44E-7B8B-4307-9A70-A1D2AD05106E}">
      <dgm:prSet/>
      <dgm:spPr/>
      <dgm:t>
        <a:bodyPr/>
        <a:lstStyle/>
        <a:p>
          <a:endParaRPr lang="en-US"/>
        </a:p>
      </dgm:t>
    </dgm:pt>
    <dgm:pt modelId="{00B0310F-1F72-4992-906A-9A0DE581302D}">
      <dgm:prSet/>
      <dgm:spPr/>
      <dgm:t>
        <a:bodyPr/>
        <a:lstStyle/>
        <a:p>
          <a:r>
            <a:rPr lang="sr-Latn-RS" b="1" dirty="0"/>
            <a:t>Najveće poverenje o </a:t>
          </a:r>
          <a:r>
            <a:rPr lang="sr-Latn-RS" b="1"/>
            <a:t>inovativnim terapijama se </a:t>
          </a:r>
          <a:r>
            <a:rPr lang="sr-Latn-RS" b="1" dirty="0"/>
            <a:t>iskazuje prema informacijama koje se dobijaju od lekara</a:t>
          </a:r>
          <a:endParaRPr lang="en-US" b="1" dirty="0"/>
        </a:p>
      </dgm:t>
    </dgm:pt>
    <dgm:pt modelId="{97082350-C5D6-47BA-A640-5A9B75B7FDA1}" type="parTrans" cxnId="{2D6268E2-C1F6-467D-9DF3-93EF04AA55B1}">
      <dgm:prSet/>
      <dgm:spPr/>
      <dgm:t>
        <a:bodyPr/>
        <a:lstStyle/>
        <a:p>
          <a:endParaRPr lang="en-US"/>
        </a:p>
      </dgm:t>
    </dgm:pt>
    <dgm:pt modelId="{A6D1AFAD-25F4-42B9-A0E4-9C99A4EF54C7}" type="sibTrans" cxnId="{2D6268E2-C1F6-467D-9DF3-93EF04AA55B1}">
      <dgm:prSet/>
      <dgm:spPr/>
      <dgm:t>
        <a:bodyPr/>
        <a:lstStyle/>
        <a:p>
          <a:endParaRPr lang="en-US"/>
        </a:p>
      </dgm:t>
    </dgm:pt>
    <dgm:pt modelId="{9A03CDF7-4647-4A03-AB1A-DDE0915D8273}">
      <dgm:prSet/>
      <dgm:spPr/>
      <dgm:t>
        <a:bodyPr/>
        <a:lstStyle/>
        <a:p>
          <a:r>
            <a:rPr lang="sr-Latn-RS" b="1" dirty="0"/>
            <a:t>Raste broj ispitanika koji navode da im je lekar ukazao</a:t>
          </a:r>
          <a:r>
            <a:rPr lang="en-US" b="1" dirty="0"/>
            <a:t> </a:t>
          </a:r>
          <a:r>
            <a:rPr lang="sr-Latn-RS" b="1" dirty="0"/>
            <a:t>n</a:t>
          </a:r>
          <a:r>
            <a:rPr lang="en-US" b="1" dirty="0"/>
            <a:t>a </a:t>
          </a:r>
          <a:r>
            <a:rPr lang="en-US" b="1" dirty="0" err="1"/>
            <a:t>postoj</a:t>
          </a:r>
          <a:r>
            <a:rPr lang="sr-Latn-RS" b="1" dirty="0"/>
            <a:t>anje</a:t>
          </a:r>
          <a:r>
            <a:rPr lang="en-US" b="1" dirty="0"/>
            <a:t> </a:t>
          </a:r>
          <a:r>
            <a:rPr lang="en-US" b="1" dirty="0" err="1"/>
            <a:t>inovativn</a:t>
          </a:r>
          <a:r>
            <a:rPr lang="sr-Latn-RS" b="1" dirty="0"/>
            <a:t>e</a:t>
          </a:r>
          <a:r>
            <a:rPr lang="en-US" b="1" dirty="0"/>
            <a:t> </a:t>
          </a:r>
          <a:r>
            <a:rPr lang="sr-Latn-RS" b="1" dirty="0"/>
            <a:t>terapije</a:t>
          </a:r>
          <a:r>
            <a:rPr lang="en-US" b="1" dirty="0"/>
            <a:t> u </a:t>
          </a:r>
          <a:r>
            <a:rPr lang="en-US" b="1" dirty="0" err="1"/>
            <a:t>Srbiji</a:t>
          </a:r>
          <a:r>
            <a:rPr lang="sr-Latn-RS" b="1" dirty="0"/>
            <a:t> (sa 60,6% u 2024 na 64% u 2025</a:t>
          </a:r>
          <a:r>
            <a:rPr lang="en-GB" b="1" dirty="0"/>
            <a:t>. </a:t>
          </a:r>
          <a:r>
            <a:rPr lang="en-GB" b="1" dirty="0" err="1"/>
            <a:t>godini</a:t>
          </a:r>
          <a:r>
            <a:rPr lang="sr-Latn-RS" b="1" dirty="0"/>
            <a:t>), dok je taj broj znatno manji i opada kada se govori o terapijama u inostranstvu (sa 28,8% na 20,2%)</a:t>
          </a:r>
          <a:endParaRPr lang="en-US" b="1" dirty="0"/>
        </a:p>
      </dgm:t>
    </dgm:pt>
    <dgm:pt modelId="{1C6CBBBB-6D02-4067-AC13-093688EE97CB}" type="parTrans" cxnId="{F527A313-8BFA-41EF-8EF4-43C244627518}">
      <dgm:prSet/>
      <dgm:spPr/>
      <dgm:t>
        <a:bodyPr/>
        <a:lstStyle/>
        <a:p>
          <a:endParaRPr lang="en-US"/>
        </a:p>
      </dgm:t>
    </dgm:pt>
    <dgm:pt modelId="{AB65B053-92E5-45B9-89CE-E4BEDA70B3D7}" type="sibTrans" cxnId="{F527A313-8BFA-41EF-8EF4-43C244627518}">
      <dgm:prSet/>
      <dgm:spPr/>
      <dgm:t>
        <a:bodyPr/>
        <a:lstStyle/>
        <a:p>
          <a:endParaRPr lang="en-US"/>
        </a:p>
      </dgm:t>
    </dgm:pt>
    <dgm:pt modelId="{A2BA0F8E-F3D4-4B0A-9900-AB58F447B830}">
      <dgm:prSet/>
      <dgm:spPr/>
      <dgm:t>
        <a:bodyPr/>
        <a:lstStyle/>
        <a:p>
          <a:r>
            <a:rPr lang="en-US" b="1" dirty="0" err="1"/>
            <a:t>Učesnici</a:t>
          </a:r>
          <a:r>
            <a:rPr lang="en-US" b="1" dirty="0"/>
            <a:t> </a:t>
          </a:r>
          <a:r>
            <a:rPr lang="en-US" b="1" dirty="0" err="1"/>
            <a:t>ankete</a:t>
          </a:r>
          <a:r>
            <a:rPr lang="en-US" b="1" dirty="0"/>
            <a:t> </a:t>
          </a:r>
          <a:r>
            <a:rPr lang="en-US" b="1" dirty="0" err="1"/>
            <a:t>smatraju</a:t>
          </a:r>
          <a:r>
            <a:rPr lang="en-US" b="1" dirty="0"/>
            <a:t> da je u </a:t>
          </a:r>
          <a:r>
            <a:rPr lang="en-US" b="1" dirty="0" err="1"/>
            <a:t>Srbiji</a:t>
          </a:r>
          <a:r>
            <a:rPr lang="en-US" b="1" dirty="0"/>
            <a:t> </a:t>
          </a:r>
          <a:r>
            <a:rPr lang="sr-Latn-RS" b="1" dirty="0"/>
            <a:t>nešto </a:t>
          </a:r>
          <a:r>
            <a:rPr lang="en-US" b="1" dirty="0" err="1"/>
            <a:t>lošija</a:t>
          </a:r>
          <a:r>
            <a:rPr lang="en-US" b="1" dirty="0"/>
            <a:t> </a:t>
          </a:r>
          <a:r>
            <a:rPr lang="en-US" b="1" dirty="0" err="1"/>
            <a:t>upotreba</a:t>
          </a:r>
          <a:r>
            <a:rPr lang="en-US" b="1" dirty="0"/>
            <a:t> </a:t>
          </a:r>
          <a:r>
            <a:rPr lang="en-US" b="1" dirty="0" err="1"/>
            <a:t>inovativnih</a:t>
          </a:r>
          <a:r>
            <a:rPr lang="en-US" b="1" dirty="0"/>
            <a:t> </a:t>
          </a:r>
          <a:r>
            <a:rPr lang="sr-Latn-RS" b="1" dirty="0"/>
            <a:t>terapija</a:t>
          </a:r>
          <a:r>
            <a:rPr lang="en-US" b="1" dirty="0"/>
            <a:t> </a:t>
          </a:r>
          <a:r>
            <a:rPr lang="en-US" b="1" dirty="0" err="1"/>
            <a:t>nego</a:t>
          </a:r>
          <a:r>
            <a:rPr lang="en-US" b="1" dirty="0"/>
            <a:t> u </a:t>
          </a:r>
          <a:r>
            <a:rPr lang="en-US" b="1" dirty="0" err="1"/>
            <a:t>regionu</a:t>
          </a:r>
          <a:r>
            <a:rPr lang="en-US" b="1"/>
            <a:t> bivše</a:t>
          </a:r>
          <a:r>
            <a:rPr lang="en-US" b="1" dirty="0"/>
            <a:t> </a:t>
          </a:r>
          <a:r>
            <a:rPr lang="en-US" b="1" dirty="0" err="1"/>
            <a:t>Jugoslavije</a:t>
          </a:r>
          <a:r>
            <a:rPr lang="sr-Latn-RS" b="1" dirty="0"/>
            <a:t>, kao i zemljama u regionu (Mađarska, Bugarska, Rumunija)</a:t>
          </a:r>
          <a:endParaRPr lang="en-US" b="1" dirty="0"/>
        </a:p>
      </dgm:t>
    </dgm:pt>
    <dgm:pt modelId="{4F1C2DB8-2D74-408B-9390-7453F975C8A5}" type="parTrans" cxnId="{F444F08C-1CDA-4229-B202-7025BF09F2E3}">
      <dgm:prSet/>
      <dgm:spPr/>
      <dgm:t>
        <a:bodyPr/>
        <a:lstStyle/>
        <a:p>
          <a:endParaRPr lang="en-US"/>
        </a:p>
      </dgm:t>
    </dgm:pt>
    <dgm:pt modelId="{FCFFA5C3-45B8-4F72-9CA4-19CF6EF0B522}" type="sibTrans" cxnId="{F444F08C-1CDA-4229-B202-7025BF09F2E3}">
      <dgm:prSet/>
      <dgm:spPr/>
      <dgm:t>
        <a:bodyPr/>
        <a:lstStyle/>
        <a:p>
          <a:endParaRPr lang="en-US"/>
        </a:p>
      </dgm:t>
    </dgm:pt>
    <dgm:pt modelId="{B67716FE-DB08-463E-BE18-F9BD1F3C1214}" type="pres">
      <dgm:prSet presAssocID="{C7A27E17-04AB-4FC6-8DA9-A2D031719CAF}" presName="linear" presStyleCnt="0">
        <dgm:presLayoutVars>
          <dgm:animLvl val="lvl"/>
          <dgm:resizeHandles val="exact"/>
        </dgm:presLayoutVars>
      </dgm:prSet>
      <dgm:spPr/>
    </dgm:pt>
    <dgm:pt modelId="{5A1E7382-BB41-4644-B86A-656E2CB08897}" type="pres">
      <dgm:prSet presAssocID="{1FE8B344-AC6A-46F0-B71C-6A8E1D6AE68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2DA7712-5C09-4E6C-8C46-6A60E63F2D05}" type="pres">
      <dgm:prSet presAssocID="{067321D6-53A5-4311-A5EB-306385643491}" presName="spacer" presStyleCnt="0"/>
      <dgm:spPr/>
    </dgm:pt>
    <dgm:pt modelId="{BECC2345-8ACC-4E3E-9C9A-48E0F0D4B504}" type="pres">
      <dgm:prSet presAssocID="{02FD2746-7D53-47B5-97B8-C8832A5E54C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4BA86D9-EE63-47E6-A168-EE8B603E59C3}" type="pres">
      <dgm:prSet presAssocID="{555A8DB0-75E8-40E2-8EAD-176F5CE63901}" presName="spacer" presStyleCnt="0"/>
      <dgm:spPr/>
    </dgm:pt>
    <dgm:pt modelId="{1867E481-B7D4-4AAE-B1A6-A21063656F24}" type="pres">
      <dgm:prSet presAssocID="{00B0310F-1F72-4992-906A-9A0DE581302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B28E8B7-3811-4DC8-9392-9AFB4BDBE666}" type="pres">
      <dgm:prSet presAssocID="{A6D1AFAD-25F4-42B9-A0E4-9C99A4EF54C7}" presName="spacer" presStyleCnt="0"/>
      <dgm:spPr/>
    </dgm:pt>
    <dgm:pt modelId="{22AC9EC2-9CA9-4C73-BDDF-81D86E6250FB}" type="pres">
      <dgm:prSet presAssocID="{9A03CDF7-4647-4A03-AB1A-DDE0915D827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C555F8F-3319-438C-9F2F-E6658C36721B}" type="pres">
      <dgm:prSet presAssocID="{AB65B053-92E5-45B9-89CE-E4BEDA70B3D7}" presName="spacer" presStyleCnt="0"/>
      <dgm:spPr/>
    </dgm:pt>
    <dgm:pt modelId="{5EE2E18D-09D1-4CF5-9175-89DB18D8D8B9}" type="pres">
      <dgm:prSet presAssocID="{A2BA0F8E-F3D4-4B0A-9900-AB58F447B83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527A313-8BFA-41EF-8EF4-43C244627518}" srcId="{C7A27E17-04AB-4FC6-8DA9-A2D031719CAF}" destId="{9A03CDF7-4647-4A03-AB1A-DDE0915D8273}" srcOrd="3" destOrd="0" parTransId="{1C6CBBBB-6D02-4067-AC13-093688EE97CB}" sibTransId="{AB65B053-92E5-45B9-89CE-E4BEDA70B3D7}"/>
    <dgm:cxn modelId="{68072E2E-E35A-42B3-9C7D-C4F89735F208}" type="presOf" srcId="{02FD2746-7D53-47B5-97B8-C8832A5E54CF}" destId="{BECC2345-8ACC-4E3E-9C9A-48E0F0D4B504}" srcOrd="0" destOrd="0" presId="urn:microsoft.com/office/officeart/2005/8/layout/vList2"/>
    <dgm:cxn modelId="{3F72E734-9AFE-456A-AC13-F8D757957C35}" type="presOf" srcId="{C7A27E17-04AB-4FC6-8DA9-A2D031719CAF}" destId="{B67716FE-DB08-463E-BE18-F9BD1F3C1214}" srcOrd="0" destOrd="0" presId="urn:microsoft.com/office/officeart/2005/8/layout/vList2"/>
    <dgm:cxn modelId="{8ED45561-071E-49B0-9DD7-431D8DC877CC}" type="presOf" srcId="{00B0310F-1F72-4992-906A-9A0DE581302D}" destId="{1867E481-B7D4-4AAE-B1A6-A21063656F24}" srcOrd="0" destOrd="0" presId="urn:microsoft.com/office/officeart/2005/8/layout/vList2"/>
    <dgm:cxn modelId="{D283D541-C0C7-4201-9EB3-44BFED6781B9}" type="presOf" srcId="{1FE8B344-AC6A-46F0-B71C-6A8E1D6AE68F}" destId="{5A1E7382-BB41-4644-B86A-656E2CB08897}" srcOrd="0" destOrd="0" presId="urn:microsoft.com/office/officeart/2005/8/layout/vList2"/>
    <dgm:cxn modelId="{ADB9B44E-7B8B-4307-9A70-A1D2AD05106E}" srcId="{C7A27E17-04AB-4FC6-8DA9-A2D031719CAF}" destId="{1FE8B344-AC6A-46F0-B71C-6A8E1D6AE68F}" srcOrd="0" destOrd="0" parTransId="{77633AD6-7BC0-4E13-9558-5172F7A620E4}" sibTransId="{067321D6-53A5-4311-A5EB-306385643491}"/>
    <dgm:cxn modelId="{F444F08C-1CDA-4229-B202-7025BF09F2E3}" srcId="{C7A27E17-04AB-4FC6-8DA9-A2D031719CAF}" destId="{A2BA0F8E-F3D4-4B0A-9900-AB58F447B830}" srcOrd="4" destOrd="0" parTransId="{4F1C2DB8-2D74-408B-9390-7453F975C8A5}" sibTransId="{FCFFA5C3-45B8-4F72-9CA4-19CF6EF0B522}"/>
    <dgm:cxn modelId="{C7B4A5A2-22E0-4D54-9DFC-C996A8B75FEF}" srcId="{C7A27E17-04AB-4FC6-8DA9-A2D031719CAF}" destId="{02FD2746-7D53-47B5-97B8-C8832A5E54CF}" srcOrd="1" destOrd="0" parTransId="{A1EAA266-0839-482B-B617-69CAF23B2EF5}" sibTransId="{555A8DB0-75E8-40E2-8EAD-176F5CE63901}"/>
    <dgm:cxn modelId="{D31A5BD6-40B1-49B8-B193-856C9EAC97FE}" type="presOf" srcId="{A2BA0F8E-F3D4-4B0A-9900-AB58F447B830}" destId="{5EE2E18D-09D1-4CF5-9175-89DB18D8D8B9}" srcOrd="0" destOrd="0" presId="urn:microsoft.com/office/officeart/2005/8/layout/vList2"/>
    <dgm:cxn modelId="{150FE9DC-259B-49D6-8B3F-E01F956DD0FF}" type="presOf" srcId="{9A03CDF7-4647-4A03-AB1A-DDE0915D8273}" destId="{22AC9EC2-9CA9-4C73-BDDF-81D86E6250FB}" srcOrd="0" destOrd="0" presId="urn:microsoft.com/office/officeart/2005/8/layout/vList2"/>
    <dgm:cxn modelId="{2D6268E2-C1F6-467D-9DF3-93EF04AA55B1}" srcId="{C7A27E17-04AB-4FC6-8DA9-A2D031719CAF}" destId="{00B0310F-1F72-4992-906A-9A0DE581302D}" srcOrd="2" destOrd="0" parTransId="{97082350-C5D6-47BA-A640-5A9B75B7FDA1}" sibTransId="{A6D1AFAD-25F4-42B9-A0E4-9C99A4EF54C7}"/>
    <dgm:cxn modelId="{78868924-427C-4EC5-8D82-B41FC4EDA4A6}" type="presParOf" srcId="{B67716FE-DB08-463E-BE18-F9BD1F3C1214}" destId="{5A1E7382-BB41-4644-B86A-656E2CB08897}" srcOrd="0" destOrd="0" presId="urn:microsoft.com/office/officeart/2005/8/layout/vList2"/>
    <dgm:cxn modelId="{357CE33E-3F57-43A0-83FE-5FA051967AAF}" type="presParOf" srcId="{B67716FE-DB08-463E-BE18-F9BD1F3C1214}" destId="{12DA7712-5C09-4E6C-8C46-6A60E63F2D05}" srcOrd="1" destOrd="0" presId="urn:microsoft.com/office/officeart/2005/8/layout/vList2"/>
    <dgm:cxn modelId="{CF545866-5E9B-4CB1-BFB2-B57297BCB530}" type="presParOf" srcId="{B67716FE-DB08-463E-BE18-F9BD1F3C1214}" destId="{BECC2345-8ACC-4E3E-9C9A-48E0F0D4B504}" srcOrd="2" destOrd="0" presId="urn:microsoft.com/office/officeart/2005/8/layout/vList2"/>
    <dgm:cxn modelId="{774B224B-8AFB-4D70-B45A-6B661C81B464}" type="presParOf" srcId="{B67716FE-DB08-463E-BE18-F9BD1F3C1214}" destId="{84BA86D9-EE63-47E6-A168-EE8B603E59C3}" srcOrd="3" destOrd="0" presId="urn:microsoft.com/office/officeart/2005/8/layout/vList2"/>
    <dgm:cxn modelId="{E1C6721D-0676-43ED-B478-CFB3356CA583}" type="presParOf" srcId="{B67716FE-DB08-463E-BE18-F9BD1F3C1214}" destId="{1867E481-B7D4-4AAE-B1A6-A21063656F24}" srcOrd="4" destOrd="0" presId="urn:microsoft.com/office/officeart/2005/8/layout/vList2"/>
    <dgm:cxn modelId="{5C8C8ADA-3CBE-4CC9-ADC6-C06CB1408E16}" type="presParOf" srcId="{B67716FE-DB08-463E-BE18-F9BD1F3C1214}" destId="{BB28E8B7-3811-4DC8-9392-9AFB4BDBE666}" srcOrd="5" destOrd="0" presId="urn:microsoft.com/office/officeart/2005/8/layout/vList2"/>
    <dgm:cxn modelId="{09F12148-38EE-4905-B740-F026A2C1A31C}" type="presParOf" srcId="{B67716FE-DB08-463E-BE18-F9BD1F3C1214}" destId="{22AC9EC2-9CA9-4C73-BDDF-81D86E6250FB}" srcOrd="6" destOrd="0" presId="urn:microsoft.com/office/officeart/2005/8/layout/vList2"/>
    <dgm:cxn modelId="{F7426568-3C6B-4C19-84ED-FAC007493B3F}" type="presParOf" srcId="{B67716FE-DB08-463E-BE18-F9BD1F3C1214}" destId="{CC555F8F-3319-438C-9F2F-E6658C36721B}" srcOrd="7" destOrd="0" presId="urn:microsoft.com/office/officeart/2005/8/layout/vList2"/>
    <dgm:cxn modelId="{5FA2463F-4B1C-4409-BD7D-2F5D3BB15605}" type="presParOf" srcId="{B67716FE-DB08-463E-BE18-F9BD1F3C1214}" destId="{5EE2E18D-09D1-4CF5-9175-89DB18D8D8B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355395-6773-4F9A-B1DF-E5AC90C2031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EC8A33B-F4FE-4AE2-968D-28CC087AA5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/>
            <a:t>Svaki</a:t>
          </a:r>
          <a:r>
            <a:rPr lang="en-US" b="1" dirty="0"/>
            <a:t> </a:t>
          </a:r>
          <a:r>
            <a:rPr lang="sr-Latn-RS" b="1" dirty="0"/>
            <a:t>treći</a:t>
          </a:r>
          <a:r>
            <a:rPr lang="en-US" b="1" dirty="0"/>
            <a:t> </a:t>
          </a:r>
          <a:r>
            <a:rPr lang="en-US" b="1" dirty="0" err="1"/>
            <a:t>učesnik</a:t>
          </a:r>
          <a:r>
            <a:rPr lang="en-US" b="1" dirty="0"/>
            <a:t> </a:t>
          </a:r>
          <a:r>
            <a:rPr lang="en-US" b="1" dirty="0" err="1"/>
            <a:t>istraživanja</a:t>
          </a:r>
          <a:r>
            <a:rPr lang="en-US" b="1" dirty="0"/>
            <a:t> je </a:t>
          </a:r>
          <a:r>
            <a:rPr lang="en-US" b="1" dirty="0" err="1"/>
            <a:t>naveo</a:t>
          </a:r>
          <a:r>
            <a:rPr lang="en-US" b="1" dirty="0"/>
            <a:t> da mu je </a:t>
          </a:r>
          <a:r>
            <a:rPr lang="en-US" b="1" dirty="0" err="1"/>
            <a:t>lekar</a:t>
          </a:r>
          <a:r>
            <a:rPr lang="en-US" b="1" dirty="0"/>
            <a:t> </a:t>
          </a:r>
          <a:r>
            <a:rPr lang="en-US" b="1" dirty="0" err="1"/>
            <a:t>naveo</a:t>
          </a:r>
          <a:r>
            <a:rPr lang="en-US" b="1" dirty="0"/>
            <a:t> </a:t>
          </a:r>
          <a:r>
            <a:rPr lang="en-US" b="1" dirty="0" err="1"/>
            <a:t>mogućnost</a:t>
          </a:r>
          <a:r>
            <a:rPr lang="en-US" b="1" dirty="0"/>
            <a:t> </a:t>
          </a:r>
          <a:r>
            <a:rPr lang="en-US" b="1" dirty="0" err="1"/>
            <a:t>učešća</a:t>
          </a:r>
          <a:r>
            <a:rPr lang="en-US" b="1" dirty="0"/>
            <a:t> u </a:t>
          </a:r>
          <a:r>
            <a:rPr lang="en-US" b="1" dirty="0" err="1"/>
            <a:t>kliničkim</a:t>
          </a:r>
          <a:r>
            <a:rPr lang="en-US" b="1" dirty="0"/>
            <a:t> </a:t>
          </a:r>
          <a:r>
            <a:rPr lang="en-US" b="1" dirty="0" err="1"/>
            <a:t>istraživanjima</a:t>
          </a:r>
          <a:r>
            <a:rPr lang="sr-Latn-RS" b="1" dirty="0"/>
            <a:t>.</a:t>
          </a:r>
          <a:endParaRPr lang="en-US" b="1" dirty="0"/>
        </a:p>
      </dgm:t>
    </dgm:pt>
    <dgm:pt modelId="{B56FF30C-EB04-4D3C-B306-4CCA39913311}" type="parTrans" cxnId="{BF40E057-4B00-4E2C-988B-13B4B29CBC5E}">
      <dgm:prSet/>
      <dgm:spPr/>
      <dgm:t>
        <a:bodyPr/>
        <a:lstStyle/>
        <a:p>
          <a:endParaRPr lang="en-US"/>
        </a:p>
      </dgm:t>
    </dgm:pt>
    <dgm:pt modelId="{B33E2648-D18C-40FC-BEFA-D0E30E5F6BB7}" type="sibTrans" cxnId="{BF40E057-4B00-4E2C-988B-13B4B29CBC5E}">
      <dgm:prSet/>
      <dgm:spPr/>
      <dgm:t>
        <a:bodyPr/>
        <a:lstStyle/>
        <a:p>
          <a:endParaRPr lang="en-US"/>
        </a:p>
      </dgm:t>
    </dgm:pt>
    <dgm:pt modelId="{803CEFF6-AAE9-4669-AB06-F65A40203E84}">
      <dgm:prSet/>
      <dgm:spPr/>
      <dgm:t>
        <a:bodyPr/>
        <a:lstStyle/>
        <a:p>
          <a:pPr>
            <a:lnSpc>
              <a:spcPct val="100000"/>
            </a:lnSpc>
          </a:pPr>
          <a:r>
            <a:rPr lang="sr-Latn-RS" b="1" dirty="0"/>
            <a:t>Broj onih koji koriste mogućnost učešća u kliničkim studijama je u porastu sa 7,3% u 2024. godini na 10,1% u 2025. godini;</a:t>
          </a:r>
          <a:br>
            <a:rPr lang="en-US" b="1" dirty="0"/>
          </a:br>
          <a:endParaRPr lang="en-US" b="1" dirty="0"/>
        </a:p>
      </dgm:t>
    </dgm:pt>
    <dgm:pt modelId="{385BC7C3-F7F2-403B-9ABF-9CDA8734BA74}" type="parTrans" cxnId="{DAD45394-8E63-4B99-9583-41A9EC687999}">
      <dgm:prSet/>
      <dgm:spPr/>
      <dgm:t>
        <a:bodyPr/>
        <a:lstStyle/>
        <a:p>
          <a:endParaRPr lang="en-US"/>
        </a:p>
      </dgm:t>
    </dgm:pt>
    <dgm:pt modelId="{AA9EC6D7-775A-4797-B472-92933127AED7}" type="sibTrans" cxnId="{DAD45394-8E63-4B99-9583-41A9EC687999}">
      <dgm:prSet/>
      <dgm:spPr/>
      <dgm:t>
        <a:bodyPr/>
        <a:lstStyle/>
        <a:p>
          <a:endParaRPr lang="en-US"/>
        </a:p>
      </dgm:t>
    </dgm:pt>
    <dgm:pt modelId="{63AF6DF4-04DF-4AF7-8F73-DAABDF8BD1F4}">
      <dgm:prSet/>
      <dgm:spPr/>
      <dgm:t>
        <a:bodyPr/>
        <a:lstStyle/>
        <a:p>
          <a:r>
            <a:rPr lang="sr-Latn-RS" b="1" dirty="0"/>
            <a:t>U poređenju sa zemljama bivše SFRJ i zemljama regiona (Bugarska, Rumunija, Mađarska) nešto iznad trećine ispitanika smatra da su inovativne terapije manje dostupne pacijentima u Srbiji, kako na nivou svih bolesti, tako i bolesti od koje oni boluju.</a:t>
          </a:r>
          <a:endParaRPr lang="en-GB" b="1" dirty="0"/>
        </a:p>
      </dgm:t>
    </dgm:pt>
    <dgm:pt modelId="{0AB37CB7-A7B3-44F4-827D-E432BD9803BC}" type="sibTrans" cxnId="{08E0FF14-AF62-4BEE-8328-EA034BEC4C3D}">
      <dgm:prSet/>
      <dgm:spPr/>
      <dgm:t>
        <a:bodyPr/>
        <a:lstStyle/>
        <a:p>
          <a:endParaRPr lang="en-US"/>
        </a:p>
      </dgm:t>
    </dgm:pt>
    <dgm:pt modelId="{D92DDA2C-7EAB-4C33-9C1B-32E80579B69B}" type="parTrans" cxnId="{08E0FF14-AF62-4BEE-8328-EA034BEC4C3D}">
      <dgm:prSet/>
      <dgm:spPr/>
      <dgm:t>
        <a:bodyPr/>
        <a:lstStyle/>
        <a:p>
          <a:endParaRPr lang="en-US"/>
        </a:p>
      </dgm:t>
    </dgm:pt>
    <dgm:pt modelId="{574839A7-E6B9-41A3-A383-32BC2F1A6FC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Polovina </a:t>
          </a:r>
          <a:r>
            <a:rPr lang="en-US" b="1" dirty="0" err="1"/>
            <a:t>anketiranih</a:t>
          </a:r>
          <a:r>
            <a:rPr lang="en-US" b="1" dirty="0"/>
            <a:t> </a:t>
          </a:r>
          <a:r>
            <a:rPr lang="en-US" b="1" dirty="0" err="1"/>
            <a:t>zna</a:t>
          </a:r>
          <a:r>
            <a:rPr lang="en-US" b="1" dirty="0"/>
            <a:t> za </a:t>
          </a:r>
          <a:r>
            <a:rPr lang="en-US" b="1" dirty="0" err="1"/>
            <a:t>mogućnost</a:t>
          </a:r>
          <a:r>
            <a:rPr lang="en-US" b="1" dirty="0"/>
            <a:t> </a:t>
          </a:r>
          <a:r>
            <a:rPr lang="en-US" b="1" dirty="0" err="1"/>
            <a:t>kliničkih</a:t>
          </a:r>
          <a:r>
            <a:rPr lang="en-US" b="1" dirty="0"/>
            <a:t> </a:t>
          </a:r>
          <a:r>
            <a:rPr lang="en-US" b="1" dirty="0" err="1"/>
            <a:t>istraživanja</a:t>
          </a:r>
          <a:r>
            <a:rPr lang="en-US" b="1" dirty="0"/>
            <a:t> u </a:t>
          </a:r>
          <a:r>
            <a:rPr lang="en-US" b="1" dirty="0" err="1"/>
            <a:t>kojima</a:t>
          </a:r>
          <a:r>
            <a:rPr lang="en-US" b="1" dirty="0"/>
            <a:t> </a:t>
          </a:r>
          <a:r>
            <a:rPr lang="en-US" b="1" dirty="0" err="1"/>
            <a:t>mogu</a:t>
          </a:r>
          <a:r>
            <a:rPr lang="en-US" b="1" dirty="0"/>
            <a:t> </a:t>
          </a:r>
          <a:r>
            <a:rPr lang="en-US" b="1" dirty="0" err="1"/>
            <a:t>dobiti</a:t>
          </a:r>
          <a:r>
            <a:rPr lang="en-US" b="1" dirty="0"/>
            <a:t> lek;</a:t>
          </a:r>
          <a:r>
            <a:rPr lang="sr-Latn-RS" b="1" dirty="0"/>
            <a:t> </a:t>
          </a:r>
          <a:r>
            <a:rPr lang="en-US" b="1" dirty="0" err="1"/>
            <a:t>Svaki</a:t>
          </a:r>
          <a:r>
            <a:rPr lang="en-US" b="1" dirty="0"/>
            <a:t> </a:t>
          </a:r>
          <a:r>
            <a:rPr lang="en-US" b="1" dirty="0" err="1"/>
            <a:t>peti</a:t>
          </a:r>
          <a:r>
            <a:rPr lang="en-US" b="1" dirty="0"/>
            <a:t> </a:t>
          </a:r>
          <a:r>
            <a:rPr lang="en-US" b="1" dirty="0" err="1"/>
            <a:t>ispitanik</a:t>
          </a:r>
          <a:r>
            <a:rPr lang="en-US" b="1" dirty="0"/>
            <a:t> je </a:t>
          </a:r>
          <a:r>
            <a:rPr lang="en-US" b="1" dirty="0" err="1"/>
            <a:t>izabrao</a:t>
          </a:r>
          <a:r>
            <a:rPr lang="en-US" b="1" dirty="0"/>
            <a:t> da </a:t>
          </a:r>
          <a:r>
            <a:rPr lang="en-US" b="1" dirty="0" err="1"/>
            <a:t>na</a:t>
          </a:r>
          <a:r>
            <a:rPr lang="en-US" b="1" dirty="0"/>
            <a:t> </a:t>
          </a:r>
          <a:r>
            <a:rPr lang="en-US" b="1" dirty="0" err="1"/>
            <a:t>ovo</a:t>
          </a:r>
          <a:r>
            <a:rPr lang="en-US" b="1" dirty="0"/>
            <a:t> </a:t>
          </a:r>
          <a:r>
            <a:rPr lang="en-US" b="1" dirty="0" err="1"/>
            <a:t>pitanje</a:t>
          </a:r>
          <a:r>
            <a:rPr lang="en-US" b="1" dirty="0"/>
            <a:t> </a:t>
          </a:r>
          <a:r>
            <a:rPr lang="en-US" b="1" dirty="0" err="1"/>
            <a:t>odgovori</a:t>
          </a:r>
          <a:r>
            <a:rPr lang="en-US" b="1" dirty="0"/>
            <a:t> </a:t>
          </a:r>
          <a:r>
            <a:rPr lang="en-US" b="1" dirty="0" err="1"/>
            <a:t>sa</a:t>
          </a:r>
          <a:r>
            <a:rPr lang="en-US" b="1" dirty="0"/>
            <a:t> „bez</a:t>
          </a:r>
          <a:r>
            <a:rPr lang="sr-Latn-RS" b="1" dirty="0"/>
            <a:t> </a:t>
          </a:r>
          <a:r>
            <a:rPr lang="en-US" b="1" dirty="0" err="1"/>
            <a:t>odgovora</a:t>
          </a:r>
          <a:r>
            <a:rPr lang="en-US" b="1" dirty="0"/>
            <a:t>“. </a:t>
          </a:r>
        </a:p>
      </dgm:t>
    </dgm:pt>
    <dgm:pt modelId="{1972B474-1644-4C60-A5E0-AD9077D91F13}" type="sibTrans" cxnId="{56016237-FBD6-4E4A-BB65-81892FE2FE56}">
      <dgm:prSet/>
      <dgm:spPr/>
      <dgm:t>
        <a:bodyPr/>
        <a:lstStyle/>
        <a:p>
          <a:endParaRPr lang="en-US"/>
        </a:p>
      </dgm:t>
    </dgm:pt>
    <dgm:pt modelId="{C69EE05A-C617-4D88-BF52-061535689B21}" type="parTrans" cxnId="{56016237-FBD6-4E4A-BB65-81892FE2FE56}">
      <dgm:prSet/>
      <dgm:spPr/>
      <dgm:t>
        <a:bodyPr/>
        <a:lstStyle/>
        <a:p>
          <a:endParaRPr lang="en-US"/>
        </a:p>
      </dgm:t>
    </dgm:pt>
    <dgm:pt modelId="{A71B9B54-06E1-45F0-BDE7-7CFBE2139532}" type="pres">
      <dgm:prSet presAssocID="{08355395-6773-4F9A-B1DF-E5AC90C20313}" presName="outerComposite" presStyleCnt="0">
        <dgm:presLayoutVars>
          <dgm:chMax val="5"/>
          <dgm:dir/>
          <dgm:resizeHandles val="exact"/>
        </dgm:presLayoutVars>
      </dgm:prSet>
      <dgm:spPr/>
    </dgm:pt>
    <dgm:pt modelId="{B97A0BFF-259D-4ACE-8979-69AFCEF5F030}" type="pres">
      <dgm:prSet presAssocID="{08355395-6773-4F9A-B1DF-E5AC90C20313}" presName="dummyMaxCanvas" presStyleCnt="0">
        <dgm:presLayoutVars/>
      </dgm:prSet>
      <dgm:spPr/>
    </dgm:pt>
    <dgm:pt modelId="{CBE65478-96B6-4FA1-B412-AC3F734FCEE6}" type="pres">
      <dgm:prSet presAssocID="{08355395-6773-4F9A-B1DF-E5AC90C20313}" presName="FourNodes_1" presStyleLbl="node1" presStyleIdx="0" presStyleCnt="4">
        <dgm:presLayoutVars>
          <dgm:bulletEnabled val="1"/>
        </dgm:presLayoutVars>
      </dgm:prSet>
      <dgm:spPr/>
    </dgm:pt>
    <dgm:pt modelId="{D853E4BD-2A4E-4248-B92E-A9D4132616C7}" type="pres">
      <dgm:prSet presAssocID="{08355395-6773-4F9A-B1DF-E5AC90C20313}" presName="FourNodes_2" presStyleLbl="node1" presStyleIdx="1" presStyleCnt="4">
        <dgm:presLayoutVars>
          <dgm:bulletEnabled val="1"/>
        </dgm:presLayoutVars>
      </dgm:prSet>
      <dgm:spPr/>
    </dgm:pt>
    <dgm:pt modelId="{7546C627-E9F5-47ED-9735-DD9BE180B240}" type="pres">
      <dgm:prSet presAssocID="{08355395-6773-4F9A-B1DF-E5AC90C20313}" presName="FourNodes_3" presStyleLbl="node1" presStyleIdx="2" presStyleCnt="4" custLinFactNeighborX="972" custLinFactNeighborY="1993">
        <dgm:presLayoutVars>
          <dgm:bulletEnabled val="1"/>
        </dgm:presLayoutVars>
      </dgm:prSet>
      <dgm:spPr/>
    </dgm:pt>
    <dgm:pt modelId="{566C54E5-85F7-4B82-BBBD-4867CE1F118A}" type="pres">
      <dgm:prSet presAssocID="{08355395-6773-4F9A-B1DF-E5AC90C20313}" presName="FourNodes_4" presStyleLbl="node1" presStyleIdx="3" presStyleCnt="4">
        <dgm:presLayoutVars>
          <dgm:bulletEnabled val="1"/>
        </dgm:presLayoutVars>
      </dgm:prSet>
      <dgm:spPr/>
    </dgm:pt>
    <dgm:pt modelId="{64739A2F-5219-4F82-B547-BA919C0791AE}" type="pres">
      <dgm:prSet presAssocID="{08355395-6773-4F9A-B1DF-E5AC90C20313}" presName="FourConn_1-2" presStyleLbl="fgAccFollowNode1" presStyleIdx="0" presStyleCnt="3">
        <dgm:presLayoutVars>
          <dgm:bulletEnabled val="1"/>
        </dgm:presLayoutVars>
      </dgm:prSet>
      <dgm:spPr/>
    </dgm:pt>
    <dgm:pt modelId="{3C47419E-9248-4FB2-ABDE-E9F956338DEC}" type="pres">
      <dgm:prSet presAssocID="{08355395-6773-4F9A-B1DF-E5AC90C20313}" presName="FourConn_2-3" presStyleLbl="fgAccFollowNode1" presStyleIdx="1" presStyleCnt="3">
        <dgm:presLayoutVars>
          <dgm:bulletEnabled val="1"/>
        </dgm:presLayoutVars>
      </dgm:prSet>
      <dgm:spPr/>
    </dgm:pt>
    <dgm:pt modelId="{9C9544BB-CD0E-42F5-A4CE-59392D519344}" type="pres">
      <dgm:prSet presAssocID="{08355395-6773-4F9A-B1DF-E5AC90C20313}" presName="FourConn_3-4" presStyleLbl="fgAccFollowNode1" presStyleIdx="2" presStyleCnt="3">
        <dgm:presLayoutVars>
          <dgm:bulletEnabled val="1"/>
        </dgm:presLayoutVars>
      </dgm:prSet>
      <dgm:spPr/>
    </dgm:pt>
    <dgm:pt modelId="{6083418B-8335-4DB8-BDFA-05C5C2719119}" type="pres">
      <dgm:prSet presAssocID="{08355395-6773-4F9A-B1DF-E5AC90C20313}" presName="FourNodes_1_text" presStyleLbl="node1" presStyleIdx="3" presStyleCnt="4">
        <dgm:presLayoutVars>
          <dgm:bulletEnabled val="1"/>
        </dgm:presLayoutVars>
      </dgm:prSet>
      <dgm:spPr/>
    </dgm:pt>
    <dgm:pt modelId="{1CFF0D95-6ACD-401A-9813-C2C9D9758F74}" type="pres">
      <dgm:prSet presAssocID="{08355395-6773-4F9A-B1DF-E5AC90C20313}" presName="FourNodes_2_text" presStyleLbl="node1" presStyleIdx="3" presStyleCnt="4">
        <dgm:presLayoutVars>
          <dgm:bulletEnabled val="1"/>
        </dgm:presLayoutVars>
      </dgm:prSet>
      <dgm:spPr/>
    </dgm:pt>
    <dgm:pt modelId="{813F3375-ACCF-4CE4-A1D2-8877B6098228}" type="pres">
      <dgm:prSet presAssocID="{08355395-6773-4F9A-B1DF-E5AC90C20313}" presName="FourNodes_3_text" presStyleLbl="node1" presStyleIdx="3" presStyleCnt="4">
        <dgm:presLayoutVars>
          <dgm:bulletEnabled val="1"/>
        </dgm:presLayoutVars>
      </dgm:prSet>
      <dgm:spPr/>
    </dgm:pt>
    <dgm:pt modelId="{163FBBE7-EFD4-443A-A21B-B1F7628B3BC0}" type="pres">
      <dgm:prSet presAssocID="{08355395-6773-4F9A-B1DF-E5AC90C2031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EC2E9F08-4605-4871-B155-D6105024641A}" type="presOf" srcId="{AA9EC6D7-775A-4797-B472-92933127AED7}" destId="{9C9544BB-CD0E-42F5-A4CE-59392D519344}" srcOrd="0" destOrd="0" presId="urn:microsoft.com/office/officeart/2005/8/layout/vProcess5"/>
    <dgm:cxn modelId="{A38A0413-6156-4408-ABD1-176918D6EF16}" type="presOf" srcId="{574839A7-E6B9-41A3-A383-32BC2F1A6FC4}" destId="{CBE65478-96B6-4FA1-B412-AC3F734FCEE6}" srcOrd="0" destOrd="0" presId="urn:microsoft.com/office/officeart/2005/8/layout/vProcess5"/>
    <dgm:cxn modelId="{08E0FF14-AF62-4BEE-8328-EA034BEC4C3D}" srcId="{08355395-6773-4F9A-B1DF-E5AC90C20313}" destId="{63AF6DF4-04DF-4AF7-8F73-DAABDF8BD1F4}" srcOrd="3" destOrd="0" parTransId="{D92DDA2C-7EAB-4C33-9C1B-32E80579B69B}" sibTransId="{0AB37CB7-A7B3-44F4-827D-E432BD9803BC}"/>
    <dgm:cxn modelId="{AD1B9518-3629-4269-AD4A-77FEE6D3C3E7}" type="presOf" srcId="{803CEFF6-AAE9-4669-AB06-F65A40203E84}" destId="{7546C627-E9F5-47ED-9735-DD9BE180B240}" srcOrd="0" destOrd="0" presId="urn:microsoft.com/office/officeart/2005/8/layout/vProcess5"/>
    <dgm:cxn modelId="{56016237-FBD6-4E4A-BB65-81892FE2FE56}" srcId="{08355395-6773-4F9A-B1DF-E5AC90C20313}" destId="{574839A7-E6B9-41A3-A383-32BC2F1A6FC4}" srcOrd="0" destOrd="0" parTransId="{C69EE05A-C617-4D88-BF52-061535689B21}" sibTransId="{1972B474-1644-4C60-A5E0-AD9077D91F13}"/>
    <dgm:cxn modelId="{2747E269-F6CF-4D1C-B059-5A1EDB93F6A7}" type="presOf" srcId="{63AF6DF4-04DF-4AF7-8F73-DAABDF8BD1F4}" destId="{163FBBE7-EFD4-443A-A21B-B1F7628B3BC0}" srcOrd="1" destOrd="0" presId="urn:microsoft.com/office/officeart/2005/8/layout/vProcess5"/>
    <dgm:cxn modelId="{1107AB56-AA5D-4E2A-BF11-40DDB2EF268B}" type="presOf" srcId="{BEC8A33B-F4FE-4AE2-968D-28CC087AA56D}" destId="{D853E4BD-2A4E-4248-B92E-A9D4132616C7}" srcOrd="0" destOrd="0" presId="urn:microsoft.com/office/officeart/2005/8/layout/vProcess5"/>
    <dgm:cxn modelId="{BF40E057-4B00-4E2C-988B-13B4B29CBC5E}" srcId="{08355395-6773-4F9A-B1DF-E5AC90C20313}" destId="{BEC8A33B-F4FE-4AE2-968D-28CC087AA56D}" srcOrd="1" destOrd="0" parTransId="{B56FF30C-EB04-4D3C-B306-4CCA39913311}" sibTransId="{B33E2648-D18C-40FC-BEFA-D0E30E5F6BB7}"/>
    <dgm:cxn modelId="{43CBEC78-AE49-44AA-BCD8-502F1D2EDB4E}" type="presOf" srcId="{803CEFF6-AAE9-4669-AB06-F65A40203E84}" destId="{813F3375-ACCF-4CE4-A1D2-8877B6098228}" srcOrd="1" destOrd="0" presId="urn:microsoft.com/office/officeart/2005/8/layout/vProcess5"/>
    <dgm:cxn modelId="{28F5CF7E-2163-4CAD-B75A-6E2F13AEADA6}" type="presOf" srcId="{BEC8A33B-F4FE-4AE2-968D-28CC087AA56D}" destId="{1CFF0D95-6ACD-401A-9813-C2C9D9758F74}" srcOrd="1" destOrd="0" presId="urn:microsoft.com/office/officeart/2005/8/layout/vProcess5"/>
    <dgm:cxn modelId="{DAD45394-8E63-4B99-9583-41A9EC687999}" srcId="{08355395-6773-4F9A-B1DF-E5AC90C20313}" destId="{803CEFF6-AAE9-4669-AB06-F65A40203E84}" srcOrd="2" destOrd="0" parTransId="{385BC7C3-F7F2-403B-9ABF-9CDA8734BA74}" sibTransId="{AA9EC6D7-775A-4797-B472-92933127AED7}"/>
    <dgm:cxn modelId="{F41354B3-3B88-4396-A065-C2A4C3CEF662}" type="presOf" srcId="{63AF6DF4-04DF-4AF7-8F73-DAABDF8BD1F4}" destId="{566C54E5-85F7-4B82-BBBD-4867CE1F118A}" srcOrd="0" destOrd="0" presId="urn:microsoft.com/office/officeart/2005/8/layout/vProcess5"/>
    <dgm:cxn modelId="{54802DBF-F1F1-4022-9863-692DEBE81F46}" type="presOf" srcId="{08355395-6773-4F9A-B1DF-E5AC90C20313}" destId="{A71B9B54-06E1-45F0-BDE7-7CFBE2139532}" srcOrd="0" destOrd="0" presId="urn:microsoft.com/office/officeart/2005/8/layout/vProcess5"/>
    <dgm:cxn modelId="{FD5E5DC6-7D15-4B2A-A27A-247A6FC5E6A9}" type="presOf" srcId="{B33E2648-D18C-40FC-BEFA-D0E30E5F6BB7}" destId="{3C47419E-9248-4FB2-ABDE-E9F956338DEC}" srcOrd="0" destOrd="0" presId="urn:microsoft.com/office/officeart/2005/8/layout/vProcess5"/>
    <dgm:cxn modelId="{29A005CA-F543-404A-BC7E-C3C874223E19}" type="presOf" srcId="{1972B474-1644-4C60-A5E0-AD9077D91F13}" destId="{64739A2F-5219-4F82-B547-BA919C0791AE}" srcOrd="0" destOrd="0" presId="urn:microsoft.com/office/officeart/2005/8/layout/vProcess5"/>
    <dgm:cxn modelId="{A13449D8-8B4D-4F9D-861E-161128ED53EB}" type="presOf" srcId="{574839A7-E6B9-41A3-A383-32BC2F1A6FC4}" destId="{6083418B-8335-4DB8-BDFA-05C5C2719119}" srcOrd="1" destOrd="0" presId="urn:microsoft.com/office/officeart/2005/8/layout/vProcess5"/>
    <dgm:cxn modelId="{E3DB2692-B7F1-449A-AC08-DB12B50D4432}" type="presParOf" srcId="{A71B9B54-06E1-45F0-BDE7-7CFBE2139532}" destId="{B97A0BFF-259D-4ACE-8979-69AFCEF5F030}" srcOrd="0" destOrd="0" presId="urn:microsoft.com/office/officeart/2005/8/layout/vProcess5"/>
    <dgm:cxn modelId="{20918532-CD6B-4C5D-B786-1011E0153AC1}" type="presParOf" srcId="{A71B9B54-06E1-45F0-BDE7-7CFBE2139532}" destId="{CBE65478-96B6-4FA1-B412-AC3F734FCEE6}" srcOrd="1" destOrd="0" presId="urn:microsoft.com/office/officeart/2005/8/layout/vProcess5"/>
    <dgm:cxn modelId="{57C9D310-10C6-4557-A1DA-0D1B4557134A}" type="presParOf" srcId="{A71B9B54-06E1-45F0-BDE7-7CFBE2139532}" destId="{D853E4BD-2A4E-4248-B92E-A9D4132616C7}" srcOrd="2" destOrd="0" presId="urn:microsoft.com/office/officeart/2005/8/layout/vProcess5"/>
    <dgm:cxn modelId="{4186EB81-C4B4-48DC-94A6-B1ECB922DB8C}" type="presParOf" srcId="{A71B9B54-06E1-45F0-BDE7-7CFBE2139532}" destId="{7546C627-E9F5-47ED-9735-DD9BE180B240}" srcOrd="3" destOrd="0" presId="urn:microsoft.com/office/officeart/2005/8/layout/vProcess5"/>
    <dgm:cxn modelId="{6BBB6A9F-EA85-415F-8DC1-61F326BA339B}" type="presParOf" srcId="{A71B9B54-06E1-45F0-BDE7-7CFBE2139532}" destId="{566C54E5-85F7-4B82-BBBD-4867CE1F118A}" srcOrd="4" destOrd="0" presId="urn:microsoft.com/office/officeart/2005/8/layout/vProcess5"/>
    <dgm:cxn modelId="{351220A0-8896-45D0-9FEB-2B8EBF5F70E1}" type="presParOf" srcId="{A71B9B54-06E1-45F0-BDE7-7CFBE2139532}" destId="{64739A2F-5219-4F82-B547-BA919C0791AE}" srcOrd="5" destOrd="0" presId="urn:microsoft.com/office/officeart/2005/8/layout/vProcess5"/>
    <dgm:cxn modelId="{B1C2858F-7162-48F7-B8F8-DD16EADFF80F}" type="presParOf" srcId="{A71B9B54-06E1-45F0-BDE7-7CFBE2139532}" destId="{3C47419E-9248-4FB2-ABDE-E9F956338DEC}" srcOrd="6" destOrd="0" presId="urn:microsoft.com/office/officeart/2005/8/layout/vProcess5"/>
    <dgm:cxn modelId="{898B993B-46FB-43BD-82E3-A39F389AB11E}" type="presParOf" srcId="{A71B9B54-06E1-45F0-BDE7-7CFBE2139532}" destId="{9C9544BB-CD0E-42F5-A4CE-59392D519344}" srcOrd="7" destOrd="0" presId="urn:microsoft.com/office/officeart/2005/8/layout/vProcess5"/>
    <dgm:cxn modelId="{923F9DBC-51E5-4858-B8AD-927019931B5A}" type="presParOf" srcId="{A71B9B54-06E1-45F0-BDE7-7CFBE2139532}" destId="{6083418B-8335-4DB8-BDFA-05C5C2719119}" srcOrd="8" destOrd="0" presId="urn:microsoft.com/office/officeart/2005/8/layout/vProcess5"/>
    <dgm:cxn modelId="{B962790E-3F06-4C3B-B30B-9F80930D1080}" type="presParOf" srcId="{A71B9B54-06E1-45F0-BDE7-7CFBE2139532}" destId="{1CFF0D95-6ACD-401A-9813-C2C9D9758F74}" srcOrd="9" destOrd="0" presId="urn:microsoft.com/office/officeart/2005/8/layout/vProcess5"/>
    <dgm:cxn modelId="{0DC4FFC8-691A-4C2B-BF4D-084CF03F7CF2}" type="presParOf" srcId="{A71B9B54-06E1-45F0-BDE7-7CFBE2139532}" destId="{813F3375-ACCF-4CE4-A1D2-8877B6098228}" srcOrd="10" destOrd="0" presId="urn:microsoft.com/office/officeart/2005/8/layout/vProcess5"/>
    <dgm:cxn modelId="{D605FFBC-7B4D-4A5F-94B6-B7268A78FDB9}" type="presParOf" srcId="{A71B9B54-06E1-45F0-BDE7-7CFBE2139532}" destId="{163FBBE7-EFD4-443A-A21B-B1F7628B3BC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43D8F6-A2B1-4200-981D-ED2F67ADDE5F}">
      <dsp:nvSpPr>
        <dsp:cNvPr id="0" name=""/>
        <dsp:cNvSpPr/>
      </dsp:nvSpPr>
      <dsp:spPr>
        <a:xfrm>
          <a:off x="331790" y="2287"/>
          <a:ext cx="3176449" cy="19058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baseline="0" dirty="0"/>
            <a:t>UZ</a:t>
          </a:r>
          <a:r>
            <a:rPr lang="sr-Latn-RS" sz="2500" b="1" kern="1200" baseline="0" dirty="0"/>
            <a:t>ORAK: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2500" b="1" kern="1200" baseline="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 baseline="0" dirty="0"/>
            <a:t>228</a:t>
          </a:r>
          <a:r>
            <a:rPr lang="sr-Latn-RS" sz="2500" b="1" kern="1200" baseline="0" dirty="0"/>
            <a:t> pacijenata u Srbiji</a:t>
          </a:r>
          <a:endParaRPr lang="en-US" sz="2500" kern="1200" dirty="0"/>
        </a:p>
      </dsp:txBody>
      <dsp:txXfrm>
        <a:off x="331790" y="2287"/>
        <a:ext cx="3176449" cy="1905869"/>
      </dsp:txXfrm>
    </dsp:sp>
    <dsp:sp modelId="{92EA12A9-E653-4C9E-BE86-C92E4D45DAE2}">
      <dsp:nvSpPr>
        <dsp:cNvPr id="0" name=""/>
        <dsp:cNvSpPr/>
      </dsp:nvSpPr>
      <dsp:spPr>
        <a:xfrm>
          <a:off x="3825884" y="2287"/>
          <a:ext cx="3176449" cy="19058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500" b="1" kern="1200" baseline="0" dirty="0"/>
            <a:t>PERIOD REALIZACIJE: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sr-Latn-RS" sz="2500" b="1" kern="1200" baseline="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500" b="1" kern="1200" baseline="0" dirty="0"/>
            <a:t>1</a:t>
          </a:r>
          <a:r>
            <a:rPr lang="en-GB" sz="2500" b="1" kern="1200" baseline="0" dirty="0"/>
            <a:t>5.7.</a:t>
          </a:r>
          <a:r>
            <a:rPr lang="sr-Latn-RS" sz="2500" b="1" kern="1200" baseline="0" dirty="0"/>
            <a:t> – </a:t>
          </a:r>
          <a:r>
            <a:rPr lang="en-GB" sz="2500" b="1" kern="1200" baseline="0" dirty="0"/>
            <a:t>15.8.</a:t>
          </a:r>
          <a:r>
            <a:rPr lang="sr-Latn-RS" sz="2500" b="1" kern="1200" baseline="0" dirty="0"/>
            <a:t>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500" b="1" kern="1200" baseline="0" dirty="0"/>
            <a:t>202</a:t>
          </a:r>
          <a:r>
            <a:rPr lang="en-GB" sz="2500" b="1" kern="1200" baseline="0"/>
            <a:t>5</a:t>
          </a:r>
          <a:r>
            <a:rPr lang="sr-Latn-RS" sz="2500" b="1" kern="1200" baseline="0"/>
            <a:t>. </a:t>
          </a:r>
          <a:r>
            <a:rPr lang="sr-Latn-RS" sz="2500" b="1" kern="1200" baseline="0" dirty="0"/>
            <a:t>godine</a:t>
          </a:r>
          <a:endParaRPr lang="en-US" sz="2500" kern="1200" dirty="0"/>
        </a:p>
      </dsp:txBody>
      <dsp:txXfrm>
        <a:off x="3825884" y="2287"/>
        <a:ext cx="3176449" cy="1905869"/>
      </dsp:txXfrm>
    </dsp:sp>
    <dsp:sp modelId="{89CBF6D6-9BF2-495D-8370-6ACCB2DCB9F6}">
      <dsp:nvSpPr>
        <dsp:cNvPr id="0" name=""/>
        <dsp:cNvSpPr/>
      </dsp:nvSpPr>
      <dsp:spPr>
        <a:xfrm>
          <a:off x="331790" y="2225802"/>
          <a:ext cx="3176449" cy="190586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500" b="1" kern="1200" baseline="0" dirty="0"/>
            <a:t>REGION: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500" b="1" kern="1200" baseline="0" dirty="0"/>
            <a:t>Srbija </a:t>
          </a:r>
          <a:endParaRPr lang="en-US" sz="2500" kern="1200" dirty="0"/>
        </a:p>
      </dsp:txBody>
      <dsp:txXfrm>
        <a:off x="331790" y="2225802"/>
        <a:ext cx="3176449" cy="1905869"/>
      </dsp:txXfrm>
    </dsp:sp>
    <dsp:sp modelId="{D18B0260-2713-4440-BF20-6743A2F77DFE}">
      <dsp:nvSpPr>
        <dsp:cNvPr id="0" name=""/>
        <dsp:cNvSpPr/>
      </dsp:nvSpPr>
      <dsp:spPr>
        <a:xfrm>
          <a:off x="3825884" y="2225802"/>
          <a:ext cx="3176449" cy="190586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500" b="1" kern="1200" baseline="0" dirty="0"/>
            <a:t>NAČIN SPROVOĐENJA: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500" b="1" kern="1200" baseline="0" dirty="0" err="1"/>
            <a:t>online</a:t>
          </a:r>
          <a:r>
            <a:rPr lang="sr-Latn-RS" sz="2500" b="1" kern="1200" baseline="0" dirty="0"/>
            <a:t> upitnik </a:t>
          </a:r>
          <a:endParaRPr lang="en-US" sz="2500" kern="1200" dirty="0"/>
        </a:p>
      </dsp:txBody>
      <dsp:txXfrm>
        <a:off x="3825884" y="2225802"/>
        <a:ext cx="3176449" cy="19058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8FFC4B-8839-4196-9517-4EC464966AF7}">
      <dsp:nvSpPr>
        <dsp:cNvPr id="0" name=""/>
        <dsp:cNvSpPr/>
      </dsp:nvSpPr>
      <dsp:spPr>
        <a:xfrm>
          <a:off x="0" y="80155"/>
          <a:ext cx="3004331" cy="180259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500" b="1" kern="1200" dirty="0"/>
            <a:t>U</a:t>
          </a:r>
          <a:r>
            <a:rPr lang="en-US" sz="2500" b="1" kern="1200" dirty="0" err="1"/>
            <a:t>tvrđivanje</a:t>
          </a:r>
          <a:r>
            <a:rPr lang="en-US" sz="2500" b="1" kern="1200" dirty="0"/>
            <a:t> </a:t>
          </a:r>
          <a:r>
            <a:rPr lang="en-US" sz="2500" b="1" kern="1200" dirty="0" err="1"/>
            <a:t>stavova</a:t>
          </a:r>
          <a:r>
            <a:rPr lang="en-US" sz="2500" b="1" kern="1200" dirty="0"/>
            <a:t> </a:t>
          </a:r>
          <a:r>
            <a:rPr lang="en-US" sz="2500" b="1" kern="1200" dirty="0" err="1"/>
            <a:t>pacijenata</a:t>
          </a:r>
          <a:r>
            <a:rPr lang="en-US" sz="2500" b="1" kern="1200" dirty="0"/>
            <a:t> o </a:t>
          </a:r>
          <a:r>
            <a:rPr lang="en-US" sz="2500" b="1" kern="1200" dirty="0" err="1"/>
            <a:t>inovativnim</a:t>
          </a:r>
          <a:r>
            <a:rPr lang="en-US" sz="2500" b="1" kern="1200" dirty="0"/>
            <a:t> </a:t>
          </a:r>
          <a:r>
            <a:rPr lang="en-US" sz="2500" b="1" kern="1200" dirty="0" err="1"/>
            <a:t>terapijama</a:t>
          </a:r>
          <a:endParaRPr lang="en-US" sz="2500" b="1" kern="1200" dirty="0"/>
        </a:p>
      </dsp:txBody>
      <dsp:txXfrm>
        <a:off x="0" y="80155"/>
        <a:ext cx="3004331" cy="1802598"/>
      </dsp:txXfrm>
    </dsp:sp>
    <dsp:sp modelId="{69FEC81C-CAC4-4EA8-8B4F-84CC509D4BCB}">
      <dsp:nvSpPr>
        <dsp:cNvPr id="0" name=""/>
        <dsp:cNvSpPr/>
      </dsp:nvSpPr>
      <dsp:spPr>
        <a:xfrm>
          <a:off x="3304764" y="80155"/>
          <a:ext cx="3004331" cy="180259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500" b="1" kern="1200" dirty="0"/>
            <a:t>Načini dobijanja informacija</a:t>
          </a:r>
          <a:endParaRPr lang="en-US" sz="2500" b="1" kern="1200" dirty="0"/>
        </a:p>
      </dsp:txBody>
      <dsp:txXfrm>
        <a:off x="3304764" y="80155"/>
        <a:ext cx="3004331" cy="1802598"/>
      </dsp:txXfrm>
    </dsp:sp>
    <dsp:sp modelId="{A3E65BC8-A7DC-409F-9795-E5C134BC66E9}">
      <dsp:nvSpPr>
        <dsp:cNvPr id="0" name=""/>
        <dsp:cNvSpPr/>
      </dsp:nvSpPr>
      <dsp:spPr>
        <a:xfrm>
          <a:off x="6609529" y="80155"/>
          <a:ext cx="3004331" cy="180259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Latn-RS" sz="2500" b="1" kern="1200" dirty="0"/>
            <a:t>Poverenje u izvore informisanja</a:t>
          </a:r>
          <a:endParaRPr lang="en-US" sz="2500" b="1" kern="1200" dirty="0"/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>
        <a:off x="6609529" y="80155"/>
        <a:ext cx="3004331" cy="1802598"/>
      </dsp:txXfrm>
    </dsp:sp>
    <dsp:sp modelId="{CEE15DBB-6EDD-450B-A138-E671C2E9093F}">
      <dsp:nvSpPr>
        <dsp:cNvPr id="0" name=""/>
        <dsp:cNvSpPr/>
      </dsp:nvSpPr>
      <dsp:spPr>
        <a:xfrm>
          <a:off x="1652382" y="2183187"/>
          <a:ext cx="3004331" cy="180259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500" b="1" kern="1200" dirty="0"/>
            <a:t>I</a:t>
          </a:r>
          <a:r>
            <a:rPr lang="en-US" sz="2500" b="1" kern="1200" dirty="0" err="1"/>
            <a:t>skustvima</a:t>
          </a:r>
          <a:r>
            <a:rPr lang="en-US" sz="2500" b="1" kern="1200" dirty="0"/>
            <a:t> </a:t>
          </a:r>
          <a:r>
            <a:rPr lang="sr-Latn-RS" sz="2500" b="1" kern="1200" dirty="0"/>
            <a:t>pacijenata</a:t>
          </a:r>
          <a:r>
            <a:rPr lang="en-US" sz="2500" b="1" kern="1200" dirty="0"/>
            <a:t> </a:t>
          </a:r>
          <a:r>
            <a:rPr lang="en-US" sz="2500" b="1" kern="1200" dirty="0" err="1"/>
            <a:t>kojima</a:t>
          </a:r>
          <a:r>
            <a:rPr lang="en-US" sz="2500" b="1" kern="1200" dirty="0"/>
            <a:t> </a:t>
          </a:r>
          <a:r>
            <a:rPr lang="en-US" sz="2500" b="1" kern="1200" dirty="0" err="1"/>
            <a:t>su</a:t>
          </a:r>
          <a:r>
            <a:rPr lang="en-US" sz="2500" b="1" kern="1200" dirty="0"/>
            <a:t> </a:t>
          </a:r>
          <a:r>
            <a:rPr lang="en-US" sz="2500" b="1" kern="1200" dirty="0" err="1"/>
            <a:t>ove</a:t>
          </a:r>
          <a:r>
            <a:rPr lang="en-US" sz="2500" b="1" kern="1200" dirty="0"/>
            <a:t> </a:t>
          </a:r>
          <a:r>
            <a:rPr lang="en-US" sz="2500" b="1" kern="1200" dirty="0" err="1"/>
            <a:t>terapije</a:t>
          </a:r>
          <a:r>
            <a:rPr lang="en-US" sz="2500" b="1" kern="1200" dirty="0"/>
            <a:t> </a:t>
          </a:r>
          <a:r>
            <a:rPr lang="en-US" sz="2500" b="1" kern="1200" dirty="0" err="1"/>
            <a:t>dostupne</a:t>
          </a:r>
          <a:endParaRPr lang="en-US" sz="2500" b="1" kern="1200" dirty="0"/>
        </a:p>
      </dsp:txBody>
      <dsp:txXfrm>
        <a:off x="1652382" y="2183187"/>
        <a:ext cx="3004331" cy="1802598"/>
      </dsp:txXfrm>
    </dsp:sp>
    <dsp:sp modelId="{59102B54-A010-400D-9D2F-38BFF6166681}">
      <dsp:nvSpPr>
        <dsp:cNvPr id="0" name=""/>
        <dsp:cNvSpPr/>
      </dsp:nvSpPr>
      <dsp:spPr>
        <a:xfrm>
          <a:off x="4957147" y="2183187"/>
          <a:ext cx="3004331" cy="180259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500" b="1" kern="1200" dirty="0"/>
            <a:t>Stavovi o udruženjima pacijenata </a:t>
          </a:r>
          <a:endParaRPr lang="en-US" sz="2500" b="1" kern="1200" dirty="0"/>
        </a:p>
      </dsp:txBody>
      <dsp:txXfrm>
        <a:off x="4957147" y="2183187"/>
        <a:ext cx="3004331" cy="18025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8FFC4B-8839-4196-9517-4EC464966AF7}">
      <dsp:nvSpPr>
        <dsp:cNvPr id="0" name=""/>
        <dsp:cNvSpPr/>
      </dsp:nvSpPr>
      <dsp:spPr>
        <a:xfrm>
          <a:off x="3710" y="602122"/>
          <a:ext cx="3192889" cy="22184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800" b="1" kern="1200" dirty="0"/>
            <a:t>PUTOVANJA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b="1" kern="1200" dirty="0"/>
            <a:t>min 500 din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b="1" kern="1200" dirty="0" err="1"/>
            <a:t>max</a:t>
          </a:r>
          <a:r>
            <a:rPr lang="sr-Latn-RS" sz="2400" b="1" kern="1200" dirty="0"/>
            <a:t> 12.000 din</a:t>
          </a:r>
          <a:endParaRPr lang="en-US" sz="2400" b="1" kern="1200" dirty="0"/>
        </a:p>
      </dsp:txBody>
      <dsp:txXfrm>
        <a:off x="3710" y="602122"/>
        <a:ext cx="3192889" cy="2218438"/>
      </dsp:txXfrm>
    </dsp:sp>
    <dsp:sp modelId="{69FEC81C-CAC4-4EA8-8B4F-84CC509D4BCB}">
      <dsp:nvSpPr>
        <dsp:cNvPr id="0" name=""/>
        <dsp:cNvSpPr/>
      </dsp:nvSpPr>
      <dsp:spPr>
        <a:xfrm>
          <a:off x="3515888" y="592888"/>
          <a:ext cx="3192889" cy="223690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800" b="1" kern="1200" dirty="0"/>
            <a:t>ISHRANE</a:t>
          </a:r>
          <a:r>
            <a:rPr lang="sr-Latn-RS" sz="2900" b="1" kern="1200" dirty="0"/>
            <a:t> </a:t>
          </a:r>
        </a:p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sr-Latn-RS" sz="2400" b="1" kern="1200" dirty="0"/>
            <a:t>min 1000 din</a:t>
          </a:r>
        </a:p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sr-Latn-RS" sz="2400" b="1" kern="1200" dirty="0" err="1"/>
            <a:t>max</a:t>
          </a:r>
          <a:r>
            <a:rPr lang="sr-Latn-RS" sz="2400" b="1" kern="1200" dirty="0"/>
            <a:t> 5.000 din</a:t>
          </a:r>
          <a:endParaRPr lang="en-US" sz="2400" b="1" kern="1200" dirty="0"/>
        </a:p>
      </dsp:txBody>
      <dsp:txXfrm>
        <a:off x="3515888" y="592888"/>
        <a:ext cx="3192889" cy="2236906"/>
      </dsp:txXfrm>
    </dsp:sp>
    <dsp:sp modelId="{A3E65BC8-A7DC-409F-9795-E5C134BC66E9}">
      <dsp:nvSpPr>
        <dsp:cNvPr id="0" name=""/>
        <dsp:cNvSpPr/>
      </dsp:nvSpPr>
      <dsp:spPr>
        <a:xfrm>
          <a:off x="7028066" y="603827"/>
          <a:ext cx="2982062" cy="221502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Latn-RS" sz="2800" b="1" kern="1200" dirty="0"/>
            <a:t>SMEŠTAJA PACIJENTA</a:t>
          </a:r>
          <a:endParaRPr lang="en-US" sz="2800" b="1" kern="1200" dirty="0"/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400" b="1" kern="1200" dirty="0"/>
            <a:t>min 5.000 dinara </a:t>
          </a:r>
          <a:r>
            <a:rPr lang="sr-Latn-RS" sz="2400" b="1" kern="1200" dirty="0" err="1"/>
            <a:t>max</a:t>
          </a:r>
          <a:r>
            <a:rPr lang="sr-Latn-RS" sz="2400" b="1" kern="1200" dirty="0"/>
            <a:t> 25.000 dinara po danu </a:t>
          </a:r>
          <a:endParaRPr lang="en-US" sz="2400" b="1" kern="1200" dirty="0"/>
        </a:p>
      </dsp:txBody>
      <dsp:txXfrm>
        <a:off x="7028066" y="603827"/>
        <a:ext cx="2982062" cy="22150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E7382-BB41-4644-B86A-656E2CB08897}">
      <dsp:nvSpPr>
        <dsp:cNvPr id="0" name=""/>
        <dsp:cNvSpPr/>
      </dsp:nvSpPr>
      <dsp:spPr>
        <a:xfrm>
          <a:off x="0" y="5743"/>
          <a:ext cx="9258447" cy="8494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b="1" kern="1200" dirty="0"/>
            <a:t>Pacijenti percipiraju da je njihova upoznatost sa pravima relativno visoka. </a:t>
          </a:r>
          <a:r>
            <a:rPr lang="en-US" sz="1600" b="1" kern="1200" dirty="0" err="1"/>
            <a:t>Glavni</a:t>
          </a:r>
          <a:r>
            <a:rPr lang="en-US" sz="1600" b="1" kern="1200" dirty="0"/>
            <a:t> </a:t>
          </a:r>
          <a:r>
            <a:rPr lang="en-US" sz="1600" b="1" kern="1200" dirty="0" err="1"/>
            <a:t>izvori</a:t>
          </a:r>
          <a:r>
            <a:rPr lang="en-US" sz="1600" b="1" kern="1200" dirty="0"/>
            <a:t> </a:t>
          </a:r>
          <a:r>
            <a:rPr lang="en-US" sz="1600" b="1" kern="1200" dirty="0" err="1"/>
            <a:t>informisanja</a:t>
          </a:r>
          <a:r>
            <a:rPr lang="en-US" sz="1600" b="1" kern="1200" dirty="0"/>
            <a:t> </a:t>
          </a:r>
          <a:r>
            <a:rPr lang="sr-Latn-RS" sz="1600" b="1" kern="1200" dirty="0"/>
            <a:t>o pravima pacijenata su lekari specijalisti i </a:t>
          </a:r>
          <a:r>
            <a:rPr lang="en-US" sz="1600" b="1" kern="1200" dirty="0" err="1"/>
            <a:t>udruženja</a:t>
          </a:r>
          <a:r>
            <a:rPr lang="en-US" sz="1600" b="1" kern="1200" dirty="0"/>
            <a:t> </a:t>
          </a:r>
          <a:r>
            <a:rPr lang="en-US" sz="1600" b="1" kern="1200" dirty="0" err="1"/>
            <a:t>pacijenta</a:t>
          </a:r>
          <a:endParaRPr lang="en-US" sz="1600" b="1" kern="1200" dirty="0"/>
        </a:p>
      </dsp:txBody>
      <dsp:txXfrm>
        <a:off x="41465" y="47208"/>
        <a:ext cx="9175517" cy="766490"/>
      </dsp:txXfrm>
    </dsp:sp>
    <dsp:sp modelId="{BECC2345-8ACC-4E3E-9C9A-48E0F0D4B504}">
      <dsp:nvSpPr>
        <dsp:cNvPr id="0" name=""/>
        <dsp:cNvSpPr/>
      </dsp:nvSpPr>
      <dsp:spPr>
        <a:xfrm>
          <a:off x="0" y="901243"/>
          <a:ext cx="9258447" cy="849420"/>
        </a:xfrm>
        <a:prstGeom prst="roundRect">
          <a:avLst/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b="1" kern="1200" dirty="0" err="1"/>
            <a:t>Glavni</a:t>
          </a:r>
          <a:r>
            <a:rPr lang="en-US" sz="1600" b="1" kern="1200" dirty="0"/>
            <a:t> </a:t>
          </a:r>
          <a:r>
            <a:rPr lang="en-US" sz="1600" b="1" kern="1200" dirty="0" err="1"/>
            <a:t>izvori</a:t>
          </a:r>
          <a:r>
            <a:rPr lang="en-US" sz="1600" b="1" kern="1200" dirty="0"/>
            <a:t> </a:t>
          </a:r>
          <a:r>
            <a:rPr lang="en-US" sz="1600" b="1" kern="1200" dirty="0" err="1"/>
            <a:t>informisanjao</a:t>
          </a:r>
          <a:r>
            <a:rPr lang="en-US" sz="1600" b="1" kern="1200" dirty="0"/>
            <a:t> </a:t>
          </a:r>
          <a:r>
            <a:rPr lang="en-US" sz="1600" b="1" kern="1200" dirty="0" err="1"/>
            <a:t>inovativnim</a:t>
          </a:r>
          <a:r>
            <a:rPr lang="en-US" sz="1600" b="1" kern="1200" dirty="0"/>
            <a:t> </a:t>
          </a:r>
          <a:r>
            <a:rPr lang="en-US" sz="1600" b="1" kern="1200" dirty="0" err="1"/>
            <a:t>lekovima</a:t>
          </a:r>
          <a:r>
            <a:rPr lang="en-US" sz="1600" b="1" kern="1200" dirty="0"/>
            <a:t> </a:t>
          </a:r>
          <a:r>
            <a:rPr lang="en-US" sz="1600" b="1" kern="1200" dirty="0" err="1"/>
            <a:t>su</a:t>
          </a:r>
          <a:r>
            <a:rPr lang="en-US" sz="1600" b="1" kern="1200" dirty="0"/>
            <a:t> </a:t>
          </a:r>
          <a:r>
            <a:rPr lang="sr-Latn-RS" sz="1600" b="1" kern="1200" dirty="0"/>
            <a:t>drugi pacijenti, lekari specijalisti i </a:t>
          </a:r>
          <a:r>
            <a:rPr lang="en-US" sz="1600" b="1" kern="1200" dirty="0" err="1"/>
            <a:t>udruženja</a:t>
          </a:r>
          <a:r>
            <a:rPr lang="en-US" sz="1600" b="1" kern="1200" dirty="0"/>
            <a:t> </a:t>
          </a:r>
          <a:r>
            <a:rPr lang="en-US" sz="1600" b="1" kern="1200" dirty="0" err="1"/>
            <a:t>pacijenta</a:t>
          </a:r>
          <a:r>
            <a:rPr lang="sr-Latn-RS" sz="1600" b="1" kern="1200" dirty="0"/>
            <a:t> </a:t>
          </a:r>
          <a:endParaRPr lang="en-US" sz="1600" kern="1200" dirty="0"/>
        </a:p>
      </dsp:txBody>
      <dsp:txXfrm>
        <a:off x="41465" y="942708"/>
        <a:ext cx="9175517" cy="766490"/>
      </dsp:txXfrm>
    </dsp:sp>
    <dsp:sp modelId="{1867E481-B7D4-4AAE-B1A6-A21063656F24}">
      <dsp:nvSpPr>
        <dsp:cNvPr id="0" name=""/>
        <dsp:cNvSpPr/>
      </dsp:nvSpPr>
      <dsp:spPr>
        <a:xfrm>
          <a:off x="0" y="1796744"/>
          <a:ext cx="9258447" cy="849420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b="1" kern="1200" dirty="0"/>
            <a:t>Najveće poverenje o </a:t>
          </a:r>
          <a:r>
            <a:rPr lang="sr-Latn-RS" sz="1600" b="1" kern="1200"/>
            <a:t>inovativnim terapijama se </a:t>
          </a:r>
          <a:r>
            <a:rPr lang="sr-Latn-RS" sz="1600" b="1" kern="1200" dirty="0"/>
            <a:t>iskazuje prema informacijama koje se dobijaju od lekara</a:t>
          </a:r>
          <a:endParaRPr lang="en-US" sz="1600" b="1" kern="1200" dirty="0"/>
        </a:p>
      </dsp:txBody>
      <dsp:txXfrm>
        <a:off x="41465" y="1838209"/>
        <a:ext cx="9175517" cy="766490"/>
      </dsp:txXfrm>
    </dsp:sp>
    <dsp:sp modelId="{22AC9EC2-9CA9-4C73-BDDF-81D86E6250FB}">
      <dsp:nvSpPr>
        <dsp:cNvPr id="0" name=""/>
        <dsp:cNvSpPr/>
      </dsp:nvSpPr>
      <dsp:spPr>
        <a:xfrm>
          <a:off x="0" y="2692244"/>
          <a:ext cx="9258447" cy="849420"/>
        </a:xfrm>
        <a:prstGeom prst="roundRect">
          <a:avLst/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b="1" kern="1200" dirty="0"/>
            <a:t>Raste broj ispitanika koji navode da im je lekar ukazao</a:t>
          </a:r>
          <a:r>
            <a:rPr lang="en-US" sz="1600" b="1" kern="1200" dirty="0"/>
            <a:t> </a:t>
          </a:r>
          <a:r>
            <a:rPr lang="sr-Latn-RS" sz="1600" b="1" kern="1200" dirty="0"/>
            <a:t>n</a:t>
          </a:r>
          <a:r>
            <a:rPr lang="en-US" sz="1600" b="1" kern="1200" dirty="0"/>
            <a:t>a </a:t>
          </a:r>
          <a:r>
            <a:rPr lang="en-US" sz="1600" b="1" kern="1200" dirty="0" err="1"/>
            <a:t>postoj</a:t>
          </a:r>
          <a:r>
            <a:rPr lang="sr-Latn-RS" sz="1600" b="1" kern="1200" dirty="0"/>
            <a:t>anje</a:t>
          </a:r>
          <a:r>
            <a:rPr lang="en-US" sz="1600" b="1" kern="1200" dirty="0"/>
            <a:t> </a:t>
          </a:r>
          <a:r>
            <a:rPr lang="en-US" sz="1600" b="1" kern="1200" dirty="0" err="1"/>
            <a:t>inovativn</a:t>
          </a:r>
          <a:r>
            <a:rPr lang="sr-Latn-RS" sz="1600" b="1" kern="1200" dirty="0"/>
            <a:t>e</a:t>
          </a:r>
          <a:r>
            <a:rPr lang="en-US" sz="1600" b="1" kern="1200" dirty="0"/>
            <a:t> </a:t>
          </a:r>
          <a:r>
            <a:rPr lang="sr-Latn-RS" sz="1600" b="1" kern="1200" dirty="0"/>
            <a:t>terapije</a:t>
          </a:r>
          <a:r>
            <a:rPr lang="en-US" sz="1600" b="1" kern="1200" dirty="0"/>
            <a:t> u </a:t>
          </a:r>
          <a:r>
            <a:rPr lang="en-US" sz="1600" b="1" kern="1200" dirty="0" err="1"/>
            <a:t>Srbiji</a:t>
          </a:r>
          <a:r>
            <a:rPr lang="sr-Latn-RS" sz="1600" b="1" kern="1200" dirty="0"/>
            <a:t> (sa 60,6% u 2024 na 64% u 2025</a:t>
          </a:r>
          <a:r>
            <a:rPr lang="en-GB" sz="1600" b="1" kern="1200" dirty="0"/>
            <a:t>. </a:t>
          </a:r>
          <a:r>
            <a:rPr lang="en-GB" sz="1600" b="1" kern="1200" dirty="0" err="1"/>
            <a:t>godini</a:t>
          </a:r>
          <a:r>
            <a:rPr lang="sr-Latn-RS" sz="1600" b="1" kern="1200" dirty="0"/>
            <a:t>), dok je taj broj znatno manji i opada kada se govori o terapijama u inostranstvu (sa 28,8% na 20,2%)</a:t>
          </a:r>
          <a:endParaRPr lang="en-US" sz="1600" b="1" kern="1200" dirty="0"/>
        </a:p>
      </dsp:txBody>
      <dsp:txXfrm>
        <a:off x="41465" y="2733709"/>
        <a:ext cx="9175517" cy="766490"/>
      </dsp:txXfrm>
    </dsp:sp>
    <dsp:sp modelId="{5EE2E18D-09D1-4CF5-9175-89DB18D8D8B9}">
      <dsp:nvSpPr>
        <dsp:cNvPr id="0" name=""/>
        <dsp:cNvSpPr/>
      </dsp:nvSpPr>
      <dsp:spPr>
        <a:xfrm>
          <a:off x="0" y="3587744"/>
          <a:ext cx="9258447" cy="84942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Učesnici</a:t>
          </a:r>
          <a:r>
            <a:rPr lang="en-US" sz="1600" b="1" kern="1200" dirty="0"/>
            <a:t> </a:t>
          </a:r>
          <a:r>
            <a:rPr lang="en-US" sz="1600" b="1" kern="1200" dirty="0" err="1"/>
            <a:t>ankete</a:t>
          </a:r>
          <a:r>
            <a:rPr lang="en-US" sz="1600" b="1" kern="1200" dirty="0"/>
            <a:t> </a:t>
          </a:r>
          <a:r>
            <a:rPr lang="en-US" sz="1600" b="1" kern="1200" dirty="0" err="1"/>
            <a:t>smatraju</a:t>
          </a:r>
          <a:r>
            <a:rPr lang="en-US" sz="1600" b="1" kern="1200" dirty="0"/>
            <a:t> da je u </a:t>
          </a:r>
          <a:r>
            <a:rPr lang="en-US" sz="1600" b="1" kern="1200" dirty="0" err="1"/>
            <a:t>Srbiji</a:t>
          </a:r>
          <a:r>
            <a:rPr lang="en-US" sz="1600" b="1" kern="1200" dirty="0"/>
            <a:t> </a:t>
          </a:r>
          <a:r>
            <a:rPr lang="sr-Latn-RS" sz="1600" b="1" kern="1200" dirty="0"/>
            <a:t>nešto </a:t>
          </a:r>
          <a:r>
            <a:rPr lang="en-US" sz="1600" b="1" kern="1200" dirty="0" err="1"/>
            <a:t>lošija</a:t>
          </a:r>
          <a:r>
            <a:rPr lang="en-US" sz="1600" b="1" kern="1200" dirty="0"/>
            <a:t> </a:t>
          </a:r>
          <a:r>
            <a:rPr lang="en-US" sz="1600" b="1" kern="1200" dirty="0" err="1"/>
            <a:t>upotreba</a:t>
          </a:r>
          <a:r>
            <a:rPr lang="en-US" sz="1600" b="1" kern="1200" dirty="0"/>
            <a:t> </a:t>
          </a:r>
          <a:r>
            <a:rPr lang="en-US" sz="1600" b="1" kern="1200" dirty="0" err="1"/>
            <a:t>inovativnih</a:t>
          </a:r>
          <a:r>
            <a:rPr lang="en-US" sz="1600" b="1" kern="1200" dirty="0"/>
            <a:t> </a:t>
          </a:r>
          <a:r>
            <a:rPr lang="sr-Latn-RS" sz="1600" b="1" kern="1200" dirty="0"/>
            <a:t>terapija</a:t>
          </a:r>
          <a:r>
            <a:rPr lang="en-US" sz="1600" b="1" kern="1200" dirty="0"/>
            <a:t> </a:t>
          </a:r>
          <a:r>
            <a:rPr lang="en-US" sz="1600" b="1" kern="1200" dirty="0" err="1"/>
            <a:t>nego</a:t>
          </a:r>
          <a:r>
            <a:rPr lang="en-US" sz="1600" b="1" kern="1200" dirty="0"/>
            <a:t> u </a:t>
          </a:r>
          <a:r>
            <a:rPr lang="en-US" sz="1600" b="1" kern="1200" dirty="0" err="1"/>
            <a:t>regionu</a:t>
          </a:r>
          <a:r>
            <a:rPr lang="en-US" sz="1600" b="1" kern="1200"/>
            <a:t> bivše</a:t>
          </a:r>
          <a:r>
            <a:rPr lang="en-US" sz="1600" b="1" kern="1200" dirty="0"/>
            <a:t> </a:t>
          </a:r>
          <a:r>
            <a:rPr lang="en-US" sz="1600" b="1" kern="1200" dirty="0" err="1"/>
            <a:t>Jugoslavije</a:t>
          </a:r>
          <a:r>
            <a:rPr lang="sr-Latn-RS" sz="1600" b="1" kern="1200" dirty="0"/>
            <a:t>, kao i zemljama u regionu (Mađarska, Bugarska, Rumunija)</a:t>
          </a:r>
          <a:endParaRPr lang="en-US" sz="1600" b="1" kern="1200" dirty="0"/>
        </a:p>
      </dsp:txBody>
      <dsp:txXfrm>
        <a:off x="41465" y="3629209"/>
        <a:ext cx="9175517" cy="7664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E65478-96B6-4FA1-B412-AC3F734FCEE6}">
      <dsp:nvSpPr>
        <dsp:cNvPr id="0" name=""/>
        <dsp:cNvSpPr/>
      </dsp:nvSpPr>
      <dsp:spPr>
        <a:xfrm>
          <a:off x="0" y="0"/>
          <a:ext cx="7685262" cy="9363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Polovina </a:t>
          </a:r>
          <a:r>
            <a:rPr lang="en-US" sz="1400" b="1" kern="1200" dirty="0" err="1"/>
            <a:t>anketiranih</a:t>
          </a:r>
          <a:r>
            <a:rPr lang="en-US" sz="1400" b="1" kern="1200" dirty="0"/>
            <a:t> </a:t>
          </a:r>
          <a:r>
            <a:rPr lang="en-US" sz="1400" b="1" kern="1200" dirty="0" err="1"/>
            <a:t>zna</a:t>
          </a:r>
          <a:r>
            <a:rPr lang="en-US" sz="1400" b="1" kern="1200" dirty="0"/>
            <a:t> za </a:t>
          </a:r>
          <a:r>
            <a:rPr lang="en-US" sz="1400" b="1" kern="1200" dirty="0" err="1"/>
            <a:t>mogućnost</a:t>
          </a:r>
          <a:r>
            <a:rPr lang="en-US" sz="1400" b="1" kern="1200" dirty="0"/>
            <a:t> </a:t>
          </a:r>
          <a:r>
            <a:rPr lang="en-US" sz="1400" b="1" kern="1200" dirty="0" err="1"/>
            <a:t>kliničkih</a:t>
          </a:r>
          <a:r>
            <a:rPr lang="en-US" sz="1400" b="1" kern="1200" dirty="0"/>
            <a:t> </a:t>
          </a:r>
          <a:r>
            <a:rPr lang="en-US" sz="1400" b="1" kern="1200" dirty="0" err="1"/>
            <a:t>istraživanja</a:t>
          </a:r>
          <a:r>
            <a:rPr lang="en-US" sz="1400" b="1" kern="1200" dirty="0"/>
            <a:t> u </a:t>
          </a:r>
          <a:r>
            <a:rPr lang="en-US" sz="1400" b="1" kern="1200" dirty="0" err="1"/>
            <a:t>kojima</a:t>
          </a:r>
          <a:r>
            <a:rPr lang="en-US" sz="1400" b="1" kern="1200" dirty="0"/>
            <a:t> </a:t>
          </a:r>
          <a:r>
            <a:rPr lang="en-US" sz="1400" b="1" kern="1200" dirty="0" err="1"/>
            <a:t>mogu</a:t>
          </a:r>
          <a:r>
            <a:rPr lang="en-US" sz="1400" b="1" kern="1200" dirty="0"/>
            <a:t> </a:t>
          </a:r>
          <a:r>
            <a:rPr lang="en-US" sz="1400" b="1" kern="1200" dirty="0" err="1"/>
            <a:t>dobiti</a:t>
          </a:r>
          <a:r>
            <a:rPr lang="en-US" sz="1400" b="1" kern="1200" dirty="0"/>
            <a:t> lek;</a:t>
          </a:r>
          <a:r>
            <a:rPr lang="sr-Latn-RS" sz="1400" b="1" kern="1200" dirty="0"/>
            <a:t> </a:t>
          </a:r>
          <a:r>
            <a:rPr lang="en-US" sz="1400" b="1" kern="1200" dirty="0" err="1"/>
            <a:t>Svaki</a:t>
          </a:r>
          <a:r>
            <a:rPr lang="en-US" sz="1400" b="1" kern="1200" dirty="0"/>
            <a:t> </a:t>
          </a:r>
          <a:r>
            <a:rPr lang="en-US" sz="1400" b="1" kern="1200" dirty="0" err="1"/>
            <a:t>peti</a:t>
          </a:r>
          <a:r>
            <a:rPr lang="en-US" sz="1400" b="1" kern="1200" dirty="0"/>
            <a:t> </a:t>
          </a:r>
          <a:r>
            <a:rPr lang="en-US" sz="1400" b="1" kern="1200" dirty="0" err="1"/>
            <a:t>ispitanik</a:t>
          </a:r>
          <a:r>
            <a:rPr lang="en-US" sz="1400" b="1" kern="1200" dirty="0"/>
            <a:t> je </a:t>
          </a:r>
          <a:r>
            <a:rPr lang="en-US" sz="1400" b="1" kern="1200" dirty="0" err="1"/>
            <a:t>izabrao</a:t>
          </a:r>
          <a:r>
            <a:rPr lang="en-US" sz="1400" b="1" kern="1200" dirty="0"/>
            <a:t> da </a:t>
          </a:r>
          <a:r>
            <a:rPr lang="en-US" sz="1400" b="1" kern="1200" dirty="0" err="1"/>
            <a:t>na</a:t>
          </a:r>
          <a:r>
            <a:rPr lang="en-US" sz="1400" b="1" kern="1200" dirty="0"/>
            <a:t> </a:t>
          </a:r>
          <a:r>
            <a:rPr lang="en-US" sz="1400" b="1" kern="1200" dirty="0" err="1"/>
            <a:t>ovo</a:t>
          </a:r>
          <a:r>
            <a:rPr lang="en-US" sz="1400" b="1" kern="1200" dirty="0"/>
            <a:t> </a:t>
          </a:r>
          <a:r>
            <a:rPr lang="en-US" sz="1400" b="1" kern="1200" dirty="0" err="1"/>
            <a:t>pitanje</a:t>
          </a:r>
          <a:r>
            <a:rPr lang="en-US" sz="1400" b="1" kern="1200" dirty="0"/>
            <a:t> </a:t>
          </a:r>
          <a:r>
            <a:rPr lang="en-US" sz="1400" b="1" kern="1200" dirty="0" err="1"/>
            <a:t>odgovori</a:t>
          </a:r>
          <a:r>
            <a:rPr lang="en-US" sz="1400" b="1" kern="1200" dirty="0"/>
            <a:t> </a:t>
          </a:r>
          <a:r>
            <a:rPr lang="en-US" sz="1400" b="1" kern="1200" dirty="0" err="1"/>
            <a:t>sa</a:t>
          </a:r>
          <a:r>
            <a:rPr lang="en-US" sz="1400" b="1" kern="1200" dirty="0"/>
            <a:t> „bez</a:t>
          </a:r>
          <a:r>
            <a:rPr lang="sr-Latn-RS" sz="1400" b="1" kern="1200" dirty="0"/>
            <a:t> </a:t>
          </a:r>
          <a:r>
            <a:rPr lang="en-US" sz="1400" b="1" kern="1200" dirty="0" err="1"/>
            <a:t>odgovora</a:t>
          </a:r>
          <a:r>
            <a:rPr lang="en-US" sz="1400" b="1" kern="1200" dirty="0"/>
            <a:t>“. </a:t>
          </a:r>
        </a:p>
      </dsp:txBody>
      <dsp:txXfrm>
        <a:off x="27424" y="27424"/>
        <a:ext cx="6595757" cy="881493"/>
      </dsp:txXfrm>
    </dsp:sp>
    <dsp:sp modelId="{D853E4BD-2A4E-4248-B92E-A9D4132616C7}">
      <dsp:nvSpPr>
        <dsp:cNvPr id="0" name=""/>
        <dsp:cNvSpPr/>
      </dsp:nvSpPr>
      <dsp:spPr>
        <a:xfrm>
          <a:off x="643640" y="1106584"/>
          <a:ext cx="7685262" cy="936341"/>
        </a:xfrm>
        <a:prstGeom prst="roundRect">
          <a:avLst>
            <a:gd name="adj" fmla="val 10000"/>
          </a:avLst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Svaki</a:t>
          </a:r>
          <a:r>
            <a:rPr lang="en-US" sz="1400" b="1" kern="1200" dirty="0"/>
            <a:t> </a:t>
          </a:r>
          <a:r>
            <a:rPr lang="sr-Latn-RS" sz="1400" b="1" kern="1200" dirty="0"/>
            <a:t>treći</a:t>
          </a:r>
          <a:r>
            <a:rPr lang="en-US" sz="1400" b="1" kern="1200" dirty="0"/>
            <a:t> </a:t>
          </a:r>
          <a:r>
            <a:rPr lang="en-US" sz="1400" b="1" kern="1200" dirty="0" err="1"/>
            <a:t>učesnik</a:t>
          </a:r>
          <a:r>
            <a:rPr lang="en-US" sz="1400" b="1" kern="1200" dirty="0"/>
            <a:t> </a:t>
          </a:r>
          <a:r>
            <a:rPr lang="en-US" sz="1400" b="1" kern="1200" dirty="0" err="1"/>
            <a:t>istraživanja</a:t>
          </a:r>
          <a:r>
            <a:rPr lang="en-US" sz="1400" b="1" kern="1200" dirty="0"/>
            <a:t> je </a:t>
          </a:r>
          <a:r>
            <a:rPr lang="en-US" sz="1400" b="1" kern="1200" dirty="0" err="1"/>
            <a:t>naveo</a:t>
          </a:r>
          <a:r>
            <a:rPr lang="en-US" sz="1400" b="1" kern="1200" dirty="0"/>
            <a:t> da mu je </a:t>
          </a:r>
          <a:r>
            <a:rPr lang="en-US" sz="1400" b="1" kern="1200" dirty="0" err="1"/>
            <a:t>lekar</a:t>
          </a:r>
          <a:r>
            <a:rPr lang="en-US" sz="1400" b="1" kern="1200" dirty="0"/>
            <a:t> </a:t>
          </a:r>
          <a:r>
            <a:rPr lang="en-US" sz="1400" b="1" kern="1200" dirty="0" err="1"/>
            <a:t>naveo</a:t>
          </a:r>
          <a:r>
            <a:rPr lang="en-US" sz="1400" b="1" kern="1200" dirty="0"/>
            <a:t> </a:t>
          </a:r>
          <a:r>
            <a:rPr lang="en-US" sz="1400" b="1" kern="1200" dirty="0" err="1"/>
            <a:t>mogućnost</a:t>
          </a:r>
          <a:r>
            <a:rPr lang="en-US" sz="1400" b="1" kern="1200" dirty="0"/>
            <a:t> </a:t>
          </a:r>
          <a:r>
            <a:rPr lang="en-US" sz="1400" b="1" kern="1200" dirty="0" err="1"/>
            <a:t>učešća</a:t>
          </a:r>
          <a:r>
            <a:rPr lang="en-US" sz="1400" b="1" kern="1200" dirty="0"/>
            <a:t> u </a:t>
          </a:r>
          <a:r>
            <a:rPr lang="en-US" sz="1400" b="1" kern="1200" dirty="0" err="1"/>
            <a:t>kliničkim</a:t>
          </a:r>
          <a:r>
            <a:rPr lang="en-US" sz="1400" b="1" kern="1200" dirty="0"/>
            <a:t> </a:t>
          </a:r>
          <a:r>
            <a:rPr lang="en-US" sz="1400" b="1" kern="1200" dirty="0" err="1"/>
            <a:t>istraživanjima</a:t>
          </a:r>
          <a:r>
            <a:rPr lang="sr-Latn-RS" sz="1400" b="1" kern="1200" dirty="0"/>
            <a:t>.</a:t>
          </a:r>
          <a:endParaRPr lang="en-US" sz="1400" b="1" kern="1200" dirty="0"/>
        </a:p>
      </dsp:txBody>
      <dsp:txXfrm>
        <a:off x="671064" y="1134008"/>
        <a:ext cx="6378151" cy="881493"/>
      </dsp:txXfrm>
    </dsp:sp>
    <dsp:sp modelId="{7546C627-E9F5-47ED-9735-DD9BE180B240}">
      <dsp:nvSpPr>
        <dsp:cNvPr id="0" name=""/>
        <dsp:cNvSpPr/>
      </dsp:nvSpPr>
      <dsp:spPr>
        <a:xfrm>
          <a:off x="1352375" y="2231831"/>
          <a:ext cx="7685262" cy="936341"/>
        </a:xfrm>
        <a:prstGeom prst="roundRect">
          <a:avLst>
            <a:gd name="adj" fmla="val 10000"/>
          </a:avLst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b="1" kern="1200" dirty="0"/>
            <a:t>Broj onih koji koriste mogućnost učešća u kliničkim studijama je u porastu sa 7,3% u 2024. godini na 10,1% u 2025. godini;</a:t>
          </a:r>
          <a:br>
            <a:rPr lang="en-US" sz="1400" b="1" kern="1200" dirty="0"/>
          </a:br>
          <a:endParaRPr lang="en-US" sz="1400" b="1" kern="1200" dirty="0"/>
        </a:p>
      </dsp:txBody>
      <dsp:txXfrm>
        <a:off x="1379799" y="2259255"/>
        <a:ext cx="6387758" cy="881493"/>
      </dsp:txXfrm>
    </dsp:sp>
    <dsp:sp modelId="{566C54E5-85F7-4B82-BBBD-4867CE1F118A}">
      <dsp:nvSpPr>
        <dsp:cNvPr id="0" name=""/>
        <dsp:cNvSpPr/>
      </dsp:nvSpPr>
      <dsp:spPr>
        <a:xfrm>
          <a:off x="1921315" y="3319754"/>
          <a:ext cx="7685262" cy="936341"/>
        </a:xfrm>
        <a:prstGeom prst="roundRect">
          <a:avLst>
            <a:gd name="adj" fmla="val 10000"/>
          </a:avLst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b="1" kern="1200" dirty="0"/>
            <a:t>U poređenju sa zemljama bivše SFRJ i zemljama regiona (Bugarska, Rumunija, Mađarska) nešto iznad trećine ispitanika smatra da su inovativne terapije manje dostupne pacijentima u Srbiji, kako na nivou svih bolesti, tako i bolesti od koje oni boluju.</a:t>
          </a:r>
          <a:endParaRPr lang="en-GB" sz="1400" b="1" kern="1200" dirty="0"/>
        </a:p>
      </dsp:txBody>
      <dsp:txXfrm>
        <a:off x="1948739" y="3347178"/>
        <a:ext cx="6378151" cy="881493"/>
      </dsp:txXfrm>
    </dsp:sp>
    <dsp:sp modelId="{64739A2F-5219-4F82-B547-BA919C0791AE}">
      <dsp:nvSpPr>
        <dsp:cNvPr id="0" name=""/>
        <dsp:cNvSpPr/>
      </dsp:nvSpPr>
      <dsp:spPr>
        <a:xfrm>
          <a:off x="7076640" y="717152"/>
          <a:ext cx="608621" cy="60862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213580" y="717152"/>
        <a:ext cx="334741" cy="457987"/>
      </dsp:txXfrm>
    </dsp:sp>
    <dsp:sp modelId="{3C47419E-9248-4FB2-ABDE-E9F956338DEC}">
      <dsp:nvSpPr>
        <dsp:cNvPr id="0" name=""/>
        <dsp:cNvSpPr/>
      </dsp:nvSpPr>
      <dsp:spPr>
        <a:xfrm>
          <a:off x="7720281" y="1823737"/>
          <a:ext cx="608621" cy="60862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920933"/>
            <a:satOff val="6135"/>
            <a:lumOff val="56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920933"/>
              <a:satOff val="6135"/>
              <a:lumOff val="5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857221" y="1823737"/>
        <a:ext cx="334741" cy="457987"/>
      </dsp:txXfrm>
    </dsp:sp>
    <dsp:sp modelId="{9C9544BB-CD0E-42F5-A4CE-59392D519344}">
      <dsp:nvSpPr>
        <dsp:cNvPr id="0" name=""/>
        <dsp:cNvSpPr/>
      </dsp:nvSpPr>
      <dsp:spPr>
        <a:xfrm>
          <a:off x="8354315" y="2930322"/>
          <a:ext cx="608621" cy="60862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491255" y="2930322"/>
        <a:ext cx="334741" cy="457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0.18842</cdr:x>
      <cdr:y>0.15077</cdr:y>
    </cdr:from>
    <cdr:to>
      <cdr:x>0.30969</cdr:x>
      <cdr:y>0.34531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BDFC341E-78A7-F7D7-F6E5-F7C4CE9EA55E}"/>
            </a:ext>
          </a:extLst>
        </cdr:cNvPr>
        <cdr:cNvSpPr/>
      </cdr:nvSpPr>
      <cdr:spPr>
        <a:xfrm xmlns:a="http://schemas.openxmlformats.org/drawingml/2006/main">
          <a:off x="2297242" y="677852"/>
          <a:ext cx="1478524" cy="8746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F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>
            <a:ln>
              <a:solidFill>
                <a:srgbClr val="00B0F0"/>
              </a:solidFill>
            </a:ln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0.83426</cdr:x>
      <cdr:y>0.11482</cdr:y>
    </cdr:from>
    <cdr:to>
      <cdr:x>0.95553</cdr:x>
      <cdr:y>0.30936</cdr:y>
    </cdr:to>
    <cdr:sp macro="" textlink="">
      <cdr:nvSpPr>
        <cdr:cNvPr id="3" name="Rectangle 2">
          <a:extLst xmlns:a="http://schemas.openxmlformats.org/drawingml/2006/main">
            <a:ext uri="{FF2B5EF4-FFF2-40B4-BE49-F238E27FC236}">
              <a16:creationId xmlns:a16="http://schemas.microsoft.com/office/drawing/2014/main" id="{21C92C1C-E745-3E86-87CD-F3202B0902CC}"/>
            </a:ext>
          </a:extLst>
        </cdr:cNvPr>
        <cdr:cNvSpPr/>
      </cdr:nvSpPr>
      <cdr:spPr>
        <a:xfrm xmlns:a="http://schemas.openxmlformats.org/drawingml/2006/main">
          <a:off x="10171241" y="516215"/>
          <a:ext cx="1478524" cy="8746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F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ln>
              <a:solidFill>
                <a:srgbClr val="00B0F0"/>
              </a:solidFill>
            </a:ln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0.02668</cdr:x>
      <cdr:y>0.21754</cdr:y>
    </cdr:from>
    <cdr:to>
      <cdr:x>0.14795</cdr:x>
      <cdr:y>0.41208</cdr:y>
    </cdr:to>
    <cdr:sp macro="" textlink="">
      <cdr:nvSpPr>
        <cdr:cNvPr id="5" name="Rectangle 4">
          <a:extLst xmlns:a="http://schemas.openxmlformats.org/drawingml/2006/main">
            <a:ext uri="{FF2B5EF4-FFF2-40B4-BE49-F238E27FC236}">
              <a16:creationId xmlns:a16="http://schemas.microsoft.com/office/drawing/2014/main" id="{9E936DBA-A27B-C61F-1CE9-81C2ADBBC948}"/>
            </a:ext>
          </a:extLst>
        </cdr:cNvPr>
        <cdr:cNvSpPr/>
      </cdr:nvSpPr>
      <cdr:spPr>
        <a:xfrm xmlns:a="http://schemas.openxmlformats.org/drawingml/2006/main">
          <a:off x="325279" y="978034"/>
          <a:ext cx="1478524" cy="8746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F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>
            <a:ln>
              <a:solidFill>
                <a:srgbClr val="00B0F0"/>
              </a:solidFill>
            </a:ln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0.02952</cdr:x>
      <cdr:y>0.04273</cdr:y>
    </cdr:from>
    <cdr:to>
      <cdr:x>0.16081</cdr:x>
      <cdr:y>0.25797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9CC96B57-3ABD-0BB1-5784-95E30251B453}"/>
            </a:ext>
          </a:extLst>
        </cdr:cNvPr>
        <cdr:cNvSpPr/>
      </cdr:nvSpPr>
      <cdr:spPr>
        <a:xfrm xmlns:a="http://schemas.openxmlformats.org/drawingml/2006/main">
          <a:off x="351818" y="192111"/>
          <a:ext cx="1564585" cy="9676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F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GB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0.44202</cdr:x>
      <cdr:y>0.04491</cdr:y>
    </cdr:from>
    <cdr:to>
      <cdr:x>0.62453</cdr:x>
      <cdr:y>0.13097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66020B5-A011-F437-5A69-B33C45A17E7E}"/>
            </a:ext>
          </a:extLst>
        </cdr:cNvPr>
        <cdr:cNvSpPr txBox="1"/>
      </cdr:nvSpPr>
      <cdr:spPr>
        <a:xfrm xmlns:a="http://schemas.openxmlformats.org/drawingml/2006/main">
          <a:off x="2383073" y="176350"/>
          <a:ext cx="983973" cy="3379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0.30763</cdr:x>
      <cdr:y>0.63612</cdr:y>
    </cdr:from>
    <cdr:to>
      <cdr:x>0.48322</cdr:x>
      <cdr:y>0.96894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4966BAF5-4B27-C5E7-28D6-8C3FE213B85A}"/>
            </a:ext>
          </a:extLst>
        </cdr:cNvPr>
        <cdr:cNvSpPr/>
      </cdr:nvSpPr>
      <cdr:spPr>
        <a:xfrm xmlns:a="http://schemas.openxmlformats.org/drawingml/2006/main">
          <a:off x="1825448" y="2539340"/>
          <a:ext cx="1041934" cy="13285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00B0F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GB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0.02264</cdr:x>
      <cdr:y>0.05034</cdr:y>
    </cdr:from>
    <cdr:to>
      <cdr:x>0.09245</cdr:x>
      <cdr:y>0.14416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5C706C3A-7602-0772-7C96-D57BAC65E742}"/>
            </a:ext>
          </a:extLst>
        </cdr:cNvPr>
        <cdr:cNvSpPr/>
      </cdr:nvSpPr>
      <cdr:spPr>
        <a:xfrm xmlns:a="http://schemas.openxmlformats.org/drawingml/2006/main">
          <a:off x="242600" y="203200"/>
          <a:ext cx="748145" cy="378691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GB" kern="12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414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533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318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30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272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577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59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004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95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96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159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023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34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10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486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254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27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6CF97-A9A3-42BA-B52A-29241251D07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DC388-83D4-4A82-BB0E-8DF4E2EE75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0782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06" r:id="rId1"/>
    <p:sldLayoutId id="2147484107" r:id="rId2"/>
    <p:sldLayoutId id="2147484108" r:id="rId3"/>
    <p:sldLayoutId id="2147484109" r:id="rId4"/>
    <p:sldLayoutId id="2147484110" r:id="rId5"/>
    <p:sldLayoutId id="2147484111" r:id="rId6"/>
    <p:sldLayoutId id="2147484112" r:id="rId7"/>
    <p:sldLayoutId id="2147484113" r:id="rId8"/>
    <p:sldLayoutId id="2147484114" r:id="rId9"/>
    <p:sldLayoutId id="2147484115" r:id="rId10"/>
    <p:sldLayoutId id="2147484116" r:id="rId11"/>
    <p:sldLayoutId id="2147484117" r:id="rId12"/>
    <p:sldLayoutId id="2147484118" r:id="rId13"/>
    <p:sldLayoutId id="2147484119" r:id="rId14"/>
    <p:sldLayoutId id="2147484120" r:id="rId15"/>
    <p:sldLayoutId id="2147484121" r:id="rId16"/>
    <p:sldLayoutId id="2147484122" r:id="rId17"/>
  </p:sldLayoutIdLst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4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E75E6-C679-456C-844A-AE2C6B269D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819" y="2517290"/>
            <a:ext cx="4322781" cy="1635162"/>
          </a:xfrm>
        </p:spPr>
        <p:txBody>
          <a:bodyPr>
            <a:normAutofit fontScale="90000"/>
          </a:bodyPr>
          <a:lstStyle/>
          <a:p>
            <a:r>
              <a:rPr lang="sr-Latn-RS" sz="3800" dirty="0"/>
              <a:t>STAVOVI PACIJENATA O INOVATIVNIM TERAPIJAMA</a:t>
            </a:r>
            <a:endParaRPr lang="en-GB" sz="3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F73ED-0453-B55F-BBDF-8F25ED37C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>
            <a:normAutofit/>
          </a:bodyPr>
          <a:lstStyle/>
          <a:p>
            <a:endParaRPr lang="sr-Latn-RS" dirty="0"/>
          </a:p>
          <a:p>
            <a:r>
              <a:rPr lang="sr-Latn-RS" dirty="0"/>
              <a:t>Septembar 2025</a:t>
            </a:r>
            <a:endParaRPr lang="en-GB" dirty="0"/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2DEC52FB-87FF-4AE9-A0B0-5EBD35A440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1" t="-2" r="9445" b="-5569"/>
          <a:stretch/>
        </p:blipFill>
        <p:spPr>
          <a:xfrm>
            <a:off x="4419600" y="10"/>
            <a:ext cx="7867467" cy="723988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52063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7B7A2-A9FC-4F0A-A660-96B737F7B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371896"/>
            <a:ext cx="9812868" cy="1373533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Da li </a:t>
            </a:r>
            <a:r>
              <a:rPr lang="en-US" sz="240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znate</a:t>
            </a: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da </a:t>
            </a:r>
            <a:r>
              <a:rPr lang="en-US" sz="240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kao</a:t>
            </a: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učesnik</a:t>
            </a: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kliničke</a:t>
            </a: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studije</a:t>
            </a: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možete</a:t>
            </a: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da </a:t>
            </a:r>
            <a:r>
              <a:rPr lang="en-US" sz="240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dobijete</a:t>
            </a: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lek </a:t>
            </a:r>
            <a:b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</a:b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u </a:t>
            </a:r>
            <a:r>
              <a:rPr lang="en-US" sz="240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eksperimatalnoj</a:t>
            </a: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i="0" kern="1200" dirty="0" err="1">
                <a:solidFill>
                  <a:srgbClr val="EBEBEB"/>
                </a:solidFill>
                <a:latin typeface="+mj-lt"/>
                <a:ea typeface="+mj-ea"/>
                <a:cs typeface="+mj-cs"/>
              </a:rPr>
              <a:t>fazi</a:t>
            </a:r>
            <a:r>
              <a:rPr lang="en-US" sz="240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F6107F7A-A251-18C9-EEB1-16EA3031DED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05477310"/>
              </p:ext>
            </p:extLst>
          </p:nvPr>
        </p:nvGraphicFramePr>
        <p:xfrm>
          <a:off x="6817511" y="1979408"/>
          <a:ext cx="5102217" cy="4690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5">
            <a:extLst>
              <a:ext uri="{FF2B5EF4-FFF2-40B4-BE49-F238E27FC236}">
                <a16:creationId xmlns:a16="http://schemas.microsoft.com/office/drawing/2014/main" id="{F3D32274-EF52-47B7-A6E7-B70D888237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9859397"/>
              </p:ext>
            </p:extLst>
          </p:nvPr>
        </p:nvGraphicFramePr>
        <p:xfrm>
          <a:off x="546410" y="2494214"/>
          <a:ext cx="5933903" cy="3991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903EED2A-C949-CA76-2824-8942AB5A8A3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966BAF5-4B27-C5E7-28D6-8C3FE213B85A}"/>
              </a:ext>
            </a:extLst>
          </p:cNvPr>
          <p:cNvSpPr/>
          <p:nvPr/>
        </p:nvSpPr>
        <p:spPr>
          <a:xfrm>
            <a:off x="7761595" y="2388093"/>
            <a:ext cx="1180730" cy="104090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672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55860-6AFE-698B-6549-4D9C2A19A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/>
              <a:t>OCENA KORIŠĆENJA INOVATIVNIH TERAPIJA</a:t>
            </a:r>
            <a:endParaRPr lang="en-GB" sz="3200" dirty="0"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E7D39B06-66CC-2816-839D-F88C3E3E43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A52BD3E-7DED-25A2-AC2B-749A956746AD}"/>
              </a:ext>
            </a:extLst>
          </p:cNvPr>
          <p:cNvSpPr/>
          <p:nvPr/>
        </p:nvSpPr>
        <p:spPr>
          <a:xfrm>
            <a:off x="9545262" y="2910441"/>
            <a:ext cx="1616381" cy="116460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Content Placeholder 9">
            <a:extLst>
              <a:ext uri="{FF2B5EF4-FFF2-40B4-BE49-F238E27FC236}">
                <a16:creationId xmlns:a16="http://schemas.microsoft.com/office/drawing/2014/main" id="{EED7BA0E-A690-6033-284B-87BC94766C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40529"/>
              </p:ext>
            </p:extLst>
          </p:nvPr>
        </p:nvGraphicFramePr>
        <p:xfrm>
          <a:off x="480455" y="2086984"/>
          <a:ext cx="5035762" cy="4343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3C8D2D7E-786C-D15D-99AB-8B7A6C37107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24748880"/>
              </p:ext>
            </p:extLst>
          </p:nvPr>
        </p:nvGraphicFramePr>
        <p:xfrm>
          <a:off x="6337435" y="2166731"/>
          <a:ext cx="5035762" cy="3938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18604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A3F42B-2D9F-4875-93DD-E3E49CFAD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19" y="753230"/>
            <a:ext cx="9655172" cy="733826"/>
          </a:xfrm>
        </p:spPr>
        <p:txBody>
          <a:bodyPr>
            <a:normAutofit fontScale="90000"/>
          </a:bodyPr>
          <a:lstStyle/>
          <a:p>
            <a:r>
              <a:rPr lang="sr-Latn-RS" sz="2400" b="1" dirty="0"/>
              <a:t>Na nivou Vaše bolesti</a:t>
            </a:r>
            <a:r>
              <a:rPr lang="sr-Latn-RS" sz="2400" dirty="0"/>
              <a:t>, koliko su </a:t>
            </a:r>
            <a:r>
              <a:rPr lang="en-US" sz="2400" dirty="0" err="1"/>
              <a:t>inovativne</a:t>
            </a:r>
            <a:r>
              <a:rPr lang="en-US" sz="2400" dirty="0"/>
              <a:t> </a:t>
            </a:r>
            <a:r>
              <a:rPr lang="en-US" sz="2400" dirty="0" err="1"/>
              <a:t>terapije</a:t>
            </a:r>
            <a:r>
              <a:rPr lang="en-US" sz="2400" dirty="0"/>
              <a:t> </a:t>
            </a:r>
            <a:r>
              <a:rPr lang="en-US" sz="2400" dirty="0" err="1"/>
              <a:t>dostupne</a:t>
            </a:r>
            <a:r>
              <a:rPr lang="en-US" sz="2400" dirty="0"/>
              <a:t> </a:t>
            </a:r>
            <a:r>
              <a:rPr lang="en-US" sz="2400" dirty="0" err="1"/>
              <a:t>pacijentima</a:t>
            </a:r>
            <a:r>
              <a:rPr lang="en-US" sz="2400" dirty="0"/>
              <a:t> u </a:t>
            </a:r>
            <a:r>
              <a:rPr lang="en-US" sz="2400" dirty="0" err="1"/>
              <a:t>Srbiji</a:t>
            </a:r>
            <a:r>
              <a:rPr lang="sr-Latn-RS" sz="2400" dirty="0"/>
              <a:t> u odnosu na:</a:t>
            </a:r>
            <a:endParaRPr lang="en-US" sz="2400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4B526B01-8FF8-4BB1-90AE-16916F7021E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44980669"/>
              </p:ext>
            </p:extLst>
          </p:nvPr>
        </p:nvGraphicFramePr>
        <p:xfrm>
          <a:off x="1162916" y="2549238"/>
          <a:ext cx="9655172" cy="3870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93B6E70C-599F-8D7D-637C-31EFF780A00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92118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8B9DCD-ED8E-DAB5-4E9D-B0C37E24E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C3741A-C38B-0093-9670-1E1296EF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19" y="753230"/>
            <a:ext cx="9655172" cy="733826"/>
          </a:xfrm>
        </p:spPr>
        <p:txBody>
          <a:bodyPr>
            <a:normAutofit fontScale="90000"/>
          </a:bodyPr>
          <a:lstStyle/>
          <a:p>
            <a:r>
              <a:rPr lang="sr-Latn-RS" sz="2400" b="1" dirty="0"/>
              <a:t>Na nivou svih bolesti</a:t>
            </a:r>
            <a:r>
              <a:rPr lang="sr-Latn-RS" sz="2400" dirty="0"/>
              <a:t>, koliko su </a:t>
            </a:r>
            <a:r>
              <a:rPr lang="en-US" sz="2400" dirty="0" err="1"/>
              <a:t>inovativne</a:t>
            </a:r>
            <a:r>
              <a:rPr lang="en-US" sz="2400" dirty="0"/>
              <a:t> </a:t>
            </a:r>
            <a:r>
              <a:rPr lang="en-US" sz="2400" dirty="0" err="1"/>
              <a:t>terapije</a:t>
            </a:r>
            <a:r>
              <a:rPr lang="en-US" sz="2400" dirty="0"/>
              <a:t> </a:t>
            </a:r>
            <a:r>
              <a:rPr lang="en-US" sz="2400" dirty="0" err="1"/>
              <a:t>dostupne</a:t>
            </a:r>
            <a:r>
              <a:rPr lang="en-US" sz="2400" dirty="0"/>
              <a:t> </a:t>
            </a:r>
            <a:r>
              <a:rPr lang="en-US" sz="2400" dirty="0" err="1"/>
              <a:t>pacijentima</a:t>
            </a:r>
            <a:r>
              <a:rPr lang="en-US" sz="2400" dirty="0"/>
              <a:t> u </a:t>
            </a:r>
            <a:r>
              <a:rPr lang="en-US" sz="2400" dirty="0" err="1"/>
              <a:t>Srbiji</a:t>
            </a:r>
            <a:r>
              <a:rPr lang="sr-Latn-RS" sz="2400" dirty="0"/>
              <a:t> u odnosu na:</a:t>
            </a:r>
            <a:endParaRPr lang="en-US" sz="2400" dirty="0"/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5182017E-291B-CB26-EC2A-EC1984C07C04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87925794"/>
              </p:ext>
            </p:extLst>
          </p:nvPr>
        </p:nvGraphicFramePr>
        <p:xfrm>
          <a:off x="942109" y="2211355"/>
          <a:ext cx="10469230" cy="4087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FE57E15F-62A8-6A57-E763-94D16BA6DC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3805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7B7A2-A9FC-4F0A-A660-96B737F7B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851415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EBEBEB"/>
                </a:solidFill>
                <a:effectLst/>
              </a:rPr>
              <a:t>Da li </a:t>
            </a:r>
            <a:r>
              <a:rPr lang="en-US" sz="2400" dirty="0" err="1">
                <a:solidFill>
                  <a:srgbClr val="EBEBEB"/>
                </a:solidFill>
                <a:effectLst/>
              </a:rPr>
              <a:t>ste</a:t>
            </a:r>
            <a:r>
              <a:rPr lang="en-US" sz="2400" dirty="0">
                <a:solidFill>
                  <a:srgbClr val="EBEBEB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EBEBEB"/>
                </a:solidFill>
                <a:effectLst/>
              </a:rPr>
              <a:t>upoznati</a:t>
            </a:r>
            <a:r>
              <a:rPr lang="en-US" sz="2400" dirty="0">
                <a:solidFill>
                  <a:srgbClr val="EBEBEB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EBEBEB"/>
                </a:solidFill>
                <a:effectLst/>
              </a:rPr>
              <a:t>sa</a:t>
            </a:r>
            <a:r>
              <a:rPr lang="en-US" sz="2400" dirty="0">
                <a:solidFill>
                  <a:srgbClr val="EBEBEB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EBEBEB"/>
                </a:solidFill>
                <a:effectLst/>
              </a:rPr>
              <a:t>postojanjem</a:t>
            </a:r>
            <a:r>
              <a:rPr lang="en-US" sz="2400" dirty="0">
                <a:solidFill>
                  <a:srgbClr val="EBEBEB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EBEBEB"/>
                </a:solidFill>
                <a:effectLst/>
              </a:rPr>
              <a:t>udruženja</a:t>
            </a:r>
            <a:r>
              <a:rPr lang="en-US" sz="2400" dirty="0">
                <a:solidFill>
                  <a:srgbClr val="EBEBEB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EBEBEB"/>
                </a:solidFill>
                <a:effectLst/>
              </a:rPr>
              <a:t>obolelih</a:t>
            </a:r>
            <a:r>
              <a:rPr lang="en-US" sz="2400" dirty="0">
                <a:solidFill>
                  <a:srgbClr val="EBEBEB"/>
                </a:solidFill>
                <a:effectLst/>
              </a:rPr>
              <a:t> od </a:t>
            </a:r>
            <a:r>
              <a:rPr lang="en-US" sz="2400" dirty="0" err="1">
                <a:solidFill>
                  <a:srgbClr val="EBEBEB"/>
                </a:solidFill>
                <a:effectLst/>
              </a:rPr>
              <a:t>Vaše</a:t>
            </a:r>
            <a:r>
              <a:rPr lang="en-US" sz="2400" dirty="0">
                <a:solidFill>
                  <a:srgbClr val="EBEBEB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EBEBEB"/>
                </a:solidFill>
                <a:effectLst/>
              </a:rPr>
              <a:t>bolesti</a:t>
            </a:r>
            <a:r>
              <a:rPr lang="en-US" sz="2400" dirty="0">
                <a:solidFill>
                  <a:srgbClr val="EBEBEB"/>
                </a:solidFill>
                <a:effectLst/>
              </a:rPr>
              <a:t>?</a:t>
            </a:r>
            <a:endParaRPr lang="en-US" sz="2400" dirty="0">
              <a:solidFill>
                <a:srgbClr val="EBEBEB"/>
              </a:solidFill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7F0406DA-31AB-34E6-4598-973C5794FEC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33142184"/>
              </p:ext>
            </p:extLst>
          </p:nvPr>
        </p:nvGraphicFramePr>
        <p:xfrm>
          <a:off x="7603435" y="2614109"/>
          <a:ext cx="4068612" cy="324875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068612">
                  <a:extLst>
                    <a:ext uri="{9D8B030D-6E8A-4147-A177-3AD203B41FA5}">
                      <a16:colId xmlns:a16="http://schemas.microsoft.com/office/drawing/2014/main" val="4039033864"/>
                    </a:ext>
                  </a:extLst>
                </a:gridCol>
              </a:tblGrid>
              <a:tr h="48550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r-Latn-RS" sz="1800" b="0" u="none" strike="noStrike" kern="0" cap="none" spc="0" normalizeH="0" baseline="0" noProof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uLnTx/>
                        <a:uFillTx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RS" sz="1800" b="0" u="none" strike="noStrike" kern="0" cap="none" spc="0" normalizeH="0" baseline="0" noProof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MOTIVACIJA ZA ČLANSTVO U UDRUŽENJU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0" cap="none" spc="0" normalizeH="0" baseline="0" noProof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uLnTx/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120560"/>
                  </a:ext>
                </a:extLst>
              </a:tr>
              <a:tr h="461058">
                <a:tc>
                  <a:txBody>
                    <a:bodyPr/>
                    <a:lstStyle/>
                    <a:p>
                      <a:pPr marL="0" marR="0" lvl="1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RS" sz="1600" b="0" u="none" strike="noStrike" kern="0" cap="none" spc="0" normalizeH="0" baseline="0" noProof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S</a:t>
                      </a:r>
                      <a:r>
                        <a:rPr kumimoji="0" lang="en-GB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olidarnost</a:t>
                      </a:r>
                      <a:r>
                        <a:rPr kumimoji="0" lang="en-GB" sz="1600" b="0" u="none" strike="noStrike" kern="0" cap="none" spc="0" normalizeH="0" baseline="0" noProof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, </a:t>
                      </a:r>
                      <a:r>
                        <a:rPr kumimoji="0" lang="en-GB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podrška</a:t>
                      </a:r>
                      <a:endParaRPr kumimoji="0" lang="en-GB" sz="1600" b="0" i="0" u="none" strike="noStrike" kern="0" cap="none" spc="0" normalizeH="0" baseline="0" noProof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uLnTx/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942639"/>
                  </a:ext>
                </a:extLst>
              </a:tr>
              <a:tr h="44894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RS" sz="1600" b="0" u="none" strike="noStrike" kern="0" cap="none" spc="0" normalizeH="0" baseline="0" noProof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D</a:t>
                      </a:r>
                      <a:r>
                        <a:rPr kumimoji="0" lang="en-GB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obijanje</a:t>
                      </a:r>
                      <a:r>
                        <a:rPr kumimoji="0" lang="en-GB" sz="1600" b="0" u="none" strike="noStrike" kern="0" cap="none" spc="0" normalizeH="0" baseline="0" noProof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 </a:t>
                      </a:r>
                      <a:r>
                        <a:rPr kumimoji="0" lang="en-GB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informacija</a:t>
                      </a:r>
                      <a:r>
                        <a:rPr kumimoji="0" lang="en-GB" sz="1600" b="0" u="none" strike="noStrike" kern="0" cap="none" spc="0" normalizeH="0" baseline="0" noProof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, </a:t>
                      </a:r>
                      <a:r>
                        <a:rPr kumimoji="0" lang="en-GB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saveti</a:t>
                      </a:r>
                      <a:endParaRPr kumimoji="0" lang="en-GB" sz="1600" b="0" i="0" u="none" strike="noStrike" kern="0" cap="none" spc="0" normalizeH="0" baseline="0" noProof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uLnTx/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588324"/>
                  </a:ext>
                </a:extLst>
              </a:tr>
              <a:tr h="448944">
                <a:tc>
                  <a:txBody>
                    <a:bodyPr/>
                    <a:lstStyle/>
                    <a:p>
                      <a:pPr marL="0" marR="0" lvl="1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Druženje</a:t>
                      </a:r>
                      <a:endParaRPr kumimoji="0" lang="en-GB" sz="1600" b="0" i="0" u="none" strike="noStrike" kern="0" cap="none" spc="0" normalizeH="0" baseline="0" noProof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uLnTx/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745051"/>
                  </a:ext>
                </a:extLst>
              </a:tr>
              <a:tr h="70109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RS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Zalag</a:t>
                      </a:r>
                      <a:r>
                        <a:rPr kumimoji="0" lang="en-GB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anje</a:t>
                      </a:r>
                      <a:r>
                        <a:rPr kumimoji="0" lang="en-GB" sz="1600" b="0" u="none" strike="noStrike" kern="0" cap="none" spc="0" normalizeH="0" baseline="0" noProof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 za </a:t>
                      </a:r>
                      <a:r>
                        <a:rPr kumimoji="0" lang="en-GB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bolja</a:t>
                      </a:r>
                      <a:r>
                        <a:rPr kumimoji="0" lang="en-GB" sz="1600" b="0" u="none" strike="noStrike" kern="0" cap="none" spc="0" normalizeH="0" baseline="0" noProof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 </a:t>
                      </a:r>
                      <a:r>
                        <a:rPr kumimoji="0" lang="en-GB" sz="1600" b="0" u="none" strike="noStrike" kern="0" cap="none" spc="0" normalizeH="0" baseline="0" noProof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uLnTx/>
                          <a:uFillTx/>
                        </a:rPr>
                        <a:t>prava</a:t>
                      </a:r>
                      <a:endParaRPr kumimoji="0" lang="en-GB" sz="1600" b="0" i="0" u="none" strike="noStrike" kern="0" cap="none" spc="0" normalizeH="0" baseline="0" noProof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uLnTx/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919245"/>
                  </a:ext>
                </a:extLst>
              </a:tr>
            </a:tbl>
          </a:graphicData>
        </a:graphic>
      </p:graphicFrame>
      <p:graphicFrame>
        <p:nvGraphicFramePr>
          <p:cNvPr id="9" name="Content Placeholder 5">
            <a:extLst>
              <a:ext uri="{FF2B5EF4-FFF2-40B4-BE49-F238E27FC236}">
                <a16:creationId xmlns:a16="http://schemas.microsoft.com/office/drawing/2014/main" id="{F3D32274-EF52-47B7-A6E7-B70D888237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1710126"/>
              </p:ext>
            </p:extLst>
          </p:nvPr>
        </p:nvGraphicFramePr>
        <p:xfrm>
          <a:off x="763794" y="2173045"/>
          <a:ext cx="6730310" cy="4075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3EC9272F-5DAB-F67C-184C-11434D57E9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34340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ED09F7E-FE9B-4DAF-B6E5-2D392FAC3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079" y="630132"/>
            <a:ext cx="10013709" cy="1349275"/>
          </a:xfrm>
        </p:spPr>
        <p:txBody>
          <a:bodyPr>
            <a:normAutofit/>
          </a:bodyPr>
          <a:lstStyle/>
          <a:p>
            <a:r>
              <a:rPr lang="sr-Latn-RS" sz="3200" dirty="0"/>
              <a:t>OCENA DOPRINOSA UDRUŽENJA PACIJENATA</a:t>
            </a:r>
            <a:endParaRPr lang="en-US" sz="3200" dirty="0"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0CA510AE-109F-91A2-939A-61CAF33E64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E4AC6FAB-0842-0D5F-DB81-EF488F8962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701473"/>
              </p:ext>
            </p:extLst>
          </p:nvPr>
        </p:nvGraphicFramePr>
        <p:xfrm>
          <a:off x="876300" y="2133600"/>
          <a:ext cx="9613900" cy="4094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567C932-D2BD-359C-7F9C-7A686F7F8DB8}"/>
              </a:ext>
            </a:extLst>
          </p:cNvPr>
          <p:cNvSpPr/>
          <p:nvPr/>
        </p:nvSpPr>
        <p:spPr>
          <a:xfrm>
            <a:off x="4378037" y="2207491"/>
            <a:ext cx="905164" cy="461818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3E2041-70FF-6E55-054C-C61F8554C9C9}"/>
              </a:ext>
            </a:extLst>
          </p:cNvPr>
          <p:cNvSpPr/>
          <p:nvPr/>
        </p:nvSpPr>
        <p:spPr>
          <a:xfrm>
            <a:off x="7592291" y="2299855"/>
            <a:ext cx="803564" cy="461818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665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ED09F7E-FE9B-4DAF-B6E5-2D392FAC3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079" y="630132"/>
            <a:ext cx="9931037" cy="1349275"/>
          </a:xfrm>
        </p:spPr>
        <p:txBody>
          <a:bodyPr>
            <a:normAutofit/>
          </a:bodyPr>
          <a:lstStyle/>
          <a:p>
            <a:r>
              <a:rPr lang="sr-Latn-RS" sz="3200" dirty="0"/>
              <a:t>OCENA DOPRINOSA UDRUŽENJA PACIJENATA</a:t>
            </a:r>
            <a:endParaRPr lang="en-US" sz="3200" dirty="0"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D043CF7C-7F29-18B7-3427-A53E5B3EDC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7" name="Content Placeholder 9">
            <a:extLst>
              <a:ext uri="{FF2B5EF4-FFF2-40B4-BE49-F238E27FC236}">
                <a16:creationId xmlns:a16="http://schemas.microsoft.com/office/drawing/2014/main" id="{A07E2FEA-1324-1ECF-F339-496508F0E0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192801"/>
              </p:ext>
            </p:extLst>
          </p:nvPr>
        </p:nvGraphicFramePr>
        <p:xfrm>
          <a:off x="793750" y="2559050"/>
          <a:ext cx="9613900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6425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ED09F7E-FE9B-4DAF-B6E5-2D392FAC3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352" y="802255"/>
            <a:ext cx="10013709" cy="1030360"/>
          </a:xfrm>
        </p:spPr>
        <p:txBody>
          <a:bodyPr>
            <a:normAutofit/>
          </a:bodyPr>
          <a:lstStyle/>
          <a:p>
            <a:r>
              <a:rPr lang="sr-Latn-RS" sz="3200" dirty="0"/>
              <a:t>OCENA DOPRINOSA UDRUŽENJA PACIJENATA</a:t>
            </a:r>
            <a:endParaRPr lang="en-US" sz="3200" dirty="0"/>
          </a:p>
        </p:txBody>
      </p:sp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1CEC7A5D-88DE-6159-1E72-EACE729DD9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6" name="Content Placeholder 9">
            <a:extLst>
              <a:ext uri="{FF2B5EF4-FFF2-40B4-BE49-F238E27FC236}">
                <a16:creationId xmlns:a16="http://schemas.microsoft.com/office/drawing/2014/main" id="{A087C256-3FC0-A16F-5D82-367B16C1EF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519057"/>
              </p:ext>
            </p:extLst>
          </p:nvPr>
        </p:nvGraphicFramePr>
        <p:xfrm>
          <a:off x="681037" y="2336800"/>
          <a:ext cx="10716635" cy="4036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9820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99EA6-7B6D-FFD5-E223-D86B02099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400" dirty="0"/>
              <a:t>Na koji način putujete do </a:t>
            </a:r>
            <a:r>
              <a:rPr lang="sr-Latn-RS" sz="2400" dirty="0" err="1"/>
              <a:t>tercijarnog</a:t>
            </a:r>
            <a:r>
              <a:rPr lang="sr-Latn-RS" sz="2400" dirty="0"/>
              <a:t> centra u </a:t>
            </a:r>
            <a:br>
              <a:rPr lang="sr-Latn-RS" sz="2400" dirty="0"/>
            </a:br>
            <a:r>
              <a:rPr lang="sr-Latn-RS" sz="2400" dirty="0"/>
              <a:t>kom primate inovativnu terapiju?</a:t>
            </a:r>
            <a:endParaRPr lang="en-GB" sz="24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A184CE3-B0B5-E973-A0A0-CAD6B5CA290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4557737"/>
              </p:ext>
            </p:extLst>
          </p:nvPr>
        </p:nvGraphicFramePr>
        <p:xfrm>
          <a:off x="455127" y="2175437"/>
          <a:ext cx="4697412" cy="4225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AB2D6CDB-4A7D-10AB-A17A-2D173BBACD2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04939093"/>
              </p:ext>
            </p:extLst>
          </p:nvPr>
        </p:nvGraphicFramePr>
        <p:xfrm>
          <a:off x="5883563" y="2175437"/>
          <a:ext cx="5853309" cy="4225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25B7B4F-4442-A43B-3210-5C7D6D1DF9D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869473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64BA-F456-4D55-8397-69FE9FB4C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>
                <a:solidFill>
                  <a:srgbClr val="FFFFFF"/>
                </a:solidFill>
              </a:rPr>
              <a:t>TROŠKOVI INOVATIVNIH TERAPIJA</a:t>
            </a:r>
            <a:endParaRPr lang="en-US" sz="3200" dirty="0">
              <a:solidFill>
                <a:srgbClr val="FFFFFF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8A42D54-7D3B-48ED-B97A-05481CCE3B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308320"/>
              </p:ext>
            </p:extLst>
          </p:nvPr>
        </p:nvGraphicFramePr>
        <p:xfrm>
          <a:off x="680321" y="2324100"/>
          <a:ext cx="10013840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CC614BEF-0033-CF97-AF2E-9591C982917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78138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5026AF-C208-4140-978D-475074339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623943"/>
            <a:ext cx="9613861" cy="1355463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rgbClr val="EBEBEB"/>
                </a:solidFill>
              </a:rPr>
              <a:t>PODACI O ISTRAŽIVANJU </a:t>
            </a:r>
            <a:endParaRPr lang="en-US" dirty="0">
              <a:solidFill>
                <a:srgbClr val="EBEBEB"/>
              </a:solidFill>
            </a:endParaRPr>
          </a:p>
        </p:txBody>
      </p:sp>
      <p:graphicFrame>
        <p:nvGraphicFramePr>
          <p:cNvPr id="20" name="Content Placeholder 4">
            <a:extLst>
              <a:ext uri="{FF2B5EF4-FFF2-40B4-BE49-F238E27FC236}">
                <a16:creationId xmlns:a16="http://schemas.microsoft.com/office/drawing/2014/main" id="{9D98158E-C2D4-46F2-8FA5-E8247D133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038712"/>
              </p:ext>
            </p:extLst>
          </p:nvPr>
        </p:nvGraphicFramePr>
        <p:xfrm>
          <a:off x="303804" y="2388199"/>
          <a:ext cx="7334125" cy="413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3A9A8CA7-11A9-27DC-98D5-656211AFD6D1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9930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CB7E6-4AAF-9EE9-F3A3-12A2A6C63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400" dirty="0">
                <a:solidFill>
                  <a:srgbClr val="FFFFFF"/>
                </a:solidFill>
              </a:rPr>
              <a:t>Da li RFZO pokriva sve troškove?</a:t>
            </a:r>
            <a:endParaRPr lang="en-GB" sz="2400" dirty="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0DA12B9-1725-15B1-7364-1E35097EAD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44345"/>
              </p:ext>
            </p:extLst>
          </p:nvPr>
        </p:nvGraphicFramePr>
        <p:xfrm>
          <a:off x="680322" y="2019299"/>
          <a:ext cx="10440260" cy="4596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87609FFF-73A9-E4AB-8A1C-894CE6F08F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534665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10AFE-442B-2AC5-C203-B3B08F8A2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EBEBEB"/>
                </a:solidFill>
              </a:rPr>
              <a:t>PRATIOCI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FCC04E9-F972-6E7A-8BEC-8F88F2D71D6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15551578"/>
              </p:ext>
            </p:extLst>
          </p:nvPr>
        </p:nvGraphicFramePr>
        <p:xfrm>
          <a:off x="680321" y="2259106"/>
          <a:ext cx="4735559" cy="3752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FBDDF3A-9A5F-10A6-A2B3-8734B58DF1A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2281611"/>
              </p:ext>
            </p:extLst>
          </p:nvPr>
        </p:nvGraphicFramePr>
        <p:xfrm>
          <a:off x="6430035" y="2259105"/>
          <a:ext cx="5081644" cy="4197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31698CBB-ABCF-5263-09D6-A9905A2D2D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40439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21C19-88DA-4D0C-B0EF-948916E0F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855133"/>
          </a:xfrm>
        </p:spPr>
        <p:txBody>
          <a:bodyPr>
            <a:normAutofit/>
          </a:bodyPr>
          <a:lstStyle/>
          <a:p>
            <a:r>
              <a:rPr lang="sr-Latn-RS" sz="3200" dirty="0">
                <a:solidFill>
                  <a:srgbClr val="EBEBEB"/>
                </a:solidFill>
              </a:rPr>
              <a:t>ZAKLJUČCI</a:t>
            </a:r>
            <a:endParaRPr lang="en-US" sz="3200" dirty="0">
              <a:solidFill>
                <a:srgbClr val="EBEBEB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466A536-EBC8-4EB5-9B7F-955D48F51A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813875"/>
              </p:ext>
            </p:extLst>
          </p:nvPr>
        </p:nvGraphicFramePr>
        <p:xfrm>
          <a:off x="1154954" y="1979408"/>
          <a:ext cx="9258447" cy="4442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061D38A5-6DC5-59FF-0392-4BB9C43369D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297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4BC68-6F42-41AB-87FE-48293B02C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340" y="906382"/>
            <a:ext cx="2942210" cy="790587"/>
          </a:xfrm>
        </p:spPr>
        <p:txBody>
          <a:bodyPr>
            <a:normAutofit/>
          </a:bodyPr>
          <a:lstStyle/>
          <a:p>
            <a:r>
              <a:rPr lang="sr-Latn-RS" sz="3200" dirty="0">
                <a:solidFill>
                  <a:srgbClr val="EBEBEB"/>
                </a:solidFill>
              </a:rPr>
              <a:t>ZAKLJUČCI</a:t>
            </a:r>
            <a:endParaRPr lang="en-US" sz="3200" dirty="0">
              <a:solidFill>
                <a:srgbClr val="EBEBEB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B44A5B-2EC1-4D6F-B003-B22C696823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369649"/>
              </p:ext>
            </p:extLst>
          </p:nvPr>
        </p:nvGraphicFramePr>
        <p:xfrm>
          <a:off x="828340" y="2162287"/>
          <a:ext cx="9606578" cy="425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986268A2-F4CF-4505-1182-66B658708A1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11087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9B9C2B48-3899-4B1D-B526-C35DFD16B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A89A43D-53DA-411B-94AD-DEEF9B654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D844A84-2EA4-4FF5-83FD-E14C9E8D7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A23D1B2-B408-4913-9A1D-051C9DB38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189E329-C38B-4230-A181-B6B8BB9E1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CE9D4C7-0FAC-453A-8787-1DC73454D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D31B4D5C-F279-4A9D-AA74-5720666C3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6" y="0"/>
            <a:ext cx="12192000" cy="685800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AC7E49E3-1EBB-4F20-8760-6650B2EBC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45570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1ECC30B-933B-4FFB-AA69-48B6FF346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557357"/>
            <a:ext cx="8978671" cy="1660332"/>
          </a:xfrm>
          <a:prstGeom prst="rect">
            <a:avLst/>
          </a:prstGeom>
          <a:solidFill>
            <a:schemeClr val="bg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9E06CC-8105-7078-8EDF-6557E5A1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908" y="4710483"/>
            <a:ext cx="8133478" cy="9402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dirty="0" err="1"/>
              <a:t>Hvala</a:t>
            </a:r>
            <a:r>
              <a:rPr lang="en-US" sz="4800" dirty="0"/>
              <a:t> </a:t>
            </a:r>
            <a:r>
              <a:rPr lang="en-US" sz="4800" dirty="0" err="1"/>
              <a:t>na</a:t>
            </a:r>
            <a:r>
              <a:rPr lang="en-US" sz="4800" dirty="0"/>
              <a:t> </a:t>
            </a:r>
            <a:r>
              <a:rPr lang="en-US" sz="4800" dirty="0" err="1"/>
              <a:t>pažnji</a:t>
            </a:r>
            <a:r>
              <a:rPr lang="en-US" sz="4800" dirty="0"/>
              <a:t>!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4EE1FBF-BF4C-4C24-9503-B03480434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4557357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48EBCC9-757F-4322-823D-BFA6AB1CD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6" y="6210130"/>
            <a:ext cx="8968085" cy="27594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CF18AE8-EFDF-4D20-99D6-ABD6AF0BA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6210130"/>
            <a:ext cx="3080285" cy="275942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3E4F5163-F2CB-9847-F86C-B0E0A01E5DA1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6" r="9445"/>
          <a:stretch/>
        </p:blipFill>
        <p:spPr>
          <a:xfrm>
            <a:off x="4120179" y="862396"/>
            <a:ext cx="3646841" cy="320561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45661189"/>
      </p:ext>
    </p:extLst>
  </p:cSld>
  <p:clrMapOvr>
    <a:masterClrMapping/>
  </p:clrMapOvr>
  <p:transition spd="slow" advClick="0" advTm="30000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64BA-F456-4D55-8397-69FE9FB4C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623943"/>
            <a:ext cx="9613861" cy="1355463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rgbClr val="FFFFFF"/>
                </a:solidFill>
                <a:latin typeface="+mn-lt"/>
              </a:rPr>
              <a:t>CILJ ISTRAŽIVANJA</a:t>
            </a: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8A42D54-7D3B-48ED-B97A-05481CCE3B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145343"/>
              </p:ext>
            </p:extLst>
          </p:nvPr>
        </p:nvGraphicFramePr>
        <p:xfrm>
          <a:off x="821058" y="2324100"/>
          <a:ext cx="9613861" cy="4065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6A36AFEA-5903-3BA0-8307-F73AED92F395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976330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7E281-6FE0-D813-57FA-7FB01D4AE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276" y="623943"/>
            <a:ext cx="9993854" cy="1355463"/>
          </a:xfrm>
        </p:spPr>
        <p:txBody>
          <a:bodyPr>
            <a:normAutofit/>
          </a:bodyPr>
          <a:lstStyle/>
          <a:p>
            <a:r>
              <a:rPr lang="it-IT" sz="2400" b="0" i="0" dirty="0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Da li ste </a:t>
            </a:r>
            <a:r>
              <a:rPr lang="it-IT" sz="2400" b="0" i="0" dirty="0" err="1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upoznati</a:t>
            </a:r>
            <a:r>
              <a:rPr lang="it-IT" sz="2400" b="0" i="0" dirty="0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 sa </a:t>
            </a:r>
            <a:r>
              <a:rPr lang="it-IT" sz="2400" b="0" i="0" dirty="0" err="1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Vašim</a:t>
            </a:r>
            <a:r>
              <a:rPr lang="it-IT" sz="2400" b="0" i="0" dirty="0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it-IT" sz="2400" b="0" i="0" dirty="0" err="1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pravima</a:t>
            </a:r>
            <a:r>
              <a:rPr lang="it-IT" sz="2400" b="0" i="0" dirty="0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it-IT" sz="2400" b="0" i="0" dirty="0" err="1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kao</a:t>
            </a:r>
            <a:r>
              <a:rPr lang="it-IT" sz="2400" b="0" i="0" dirty="0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it-IT" sz="2400" b="0" i="0" dirty="0" err="1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pacijent</a:t>
            </a:r>
            <a:r>
              <a:rPr lang="it-IT" sz="2400" b="0" i="0" dirty="0">
                <a:solidFill>
                  <a:srgbClr val="EBEBEB"/>
                </a:solidFill>
                <a:effectLst/>
                <a:latin typeface="Trebuchet MS" panose="020B0603020202020204" pitchFamily="34" charset="0"/>
              </a:rPr>
              <a:t>?</a:t>
            </a:r>
            <a:endParaRPr lang="en-GB" sz="2400" dirty="0">
              <a:solidFill>
                <a:srgbClr val="EBEBEB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A108ABD-DD72-8C99-81A6-56645C4435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224432"/>
              </p:ext>
            </p:extLst>
          </p:nvPr>
        </p:nvGraphicFramePr>
        <p:xfrm>
          <a:off x="964906" y="1523999"/>
          <a:ext cx="9416224" cy="5255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8496CE3B-6E5F-DC53-8C51-C65DDAF7349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820763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1C481-E4CC-4960-B1D0-EBC79D15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1" y="691629"/>
            <a:ext cx="9727932" cy="1204904"/>
          </a:xfrm>
        </p:spPr>
        <p:txBody>
          <a:bodyPr>
            <a:normAutofit/>
          </a:bodyPr>
          <a:lstStyle/>
          <a:p>
            <a:r>
              <a:rPr lang="sr-Latn-RS" sz="2400" dirty="0"/>
              <a:t>Kojim izvorima informacija o </a:t>
            </a:r>
            <a:r>
              <a:rPr lang="en-US" sz="2400" dirty="0" err="1"/>
              <a:t>pravima</a:t>
            </a:r>
            <a:r>
              <a:rPr lang="en-US" sz="2400" dirty="0"/>
              <a:t> </a:t>
            </a:r>
            <a:r>
              <a:rPr lang="en-US" sz="2400" dirty="0" err="1"/>
              <a:t>pacijenata</a:t>
            </a:r>
            <a:r>
              <a:rPr lang="en-US" sz="2400" dirty="0"/>
              <a:t> </a:t>
            </a:r>
            <a:r>
              <a:rPr lang="sr-Latn-RS" sz="2400" dirty="0"/>
              <a:t>najviše verujete?</a:t>
            </a:r>
            <a:endParaRPr lang="en-US" sz="24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DD7D7EF-80F1-126B-D2F2-36C0C1B150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335089"/>
              </p:ext>
            </p:extLst>
          </p:nvPr>
        </p:nvGraphicFramePr>
        <p:xfrm>
          <a:off x="626801" y="1748901"/>
          <a:ext cx="10938398" cy="4872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FC8B3019-1B5D-F335-FCFC-153262F09AA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71466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5D09C-601C-4240-9EC2-53F63CAF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/>
              <a:t>OCENE PACIJENATA </a:t>
            </a:r>
            <a:endParaRPr lang="en-US" sz="32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EA48DE7-8D72-4280-9080-CC8B189C20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555391"/>
              </p:ext>
            </p:extLst>
          </p:nvPr>
        </p:nvGraphicFramePr>
        <p:xfrm>
          <a:off x="581025" y="2125133"/>
          <a:ext cx="10951068" cy="447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8EF4B792-634C-6B84-C48D-407D24566AB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466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1C481-E4CC-4960-B1D0-EBC79D15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1" y="623944"/>
            <a:ext cx="9778732" cy="1355463"/>
          </a:xfrm>
        </p:spPr>
        <p:txBody>
          <a:bodyPr>
            <a:normAutofit/>
          </a:bodyPr>
          <a:lstStyle/>
          <a:p>
            <a:r>
              <a:rPr lang="en-GB" sz="2400" dirty="0" err="1"/>
              <a:t>Kako</a:t>
            </a:r>
            <a:r>
              <a:rPr lang="en-GB" sz="2400" dirty="0"/>
              <a:t> se </a:t>
            </a:r>
            <a:r>
              <a:rPr lang="en-GB" sz="2400" dirty="0" err="1"/>
              <a:t>informi</a:t>
            </a:r>
            <a:r>
              <a:rPr lang="sr-Latn-RS" sz="2400" dirty="0"/>
              <a:t>š</a:t>
            </a:r>
            <a:r>
              <a:rPr lang="en-GB" sz="2400" dirty="0" err="1"/>
              <a:t>ete</a:t>
            </a:r>
            <a:r>
              <a:rPr lang="sr-Latn-RS" sz="2400" dirty="0"/>
              <a:t> o </a:t>
            </a:r>
            <a:r>
              <a:rPr lang="en-US" sz="2400" dirty="0" err="1"/>
              <a:t>inovativnim</a:t>
            </a:r>
            <a:r>
              <a:rPr lang="en-US" sz="2400" dirty="0"/>
              <a:t> </a:t>
            </a:r>
            <a:r>
              <a:rPr lang="en-US" sz="2400" dirty="0" err="1"/>
              <a:t>terapijama</a:t>
            </a:r>
            <a:r>
              <a:rPr lang="sr-Latn-RS" sz="2400" dirty="0"/>
              <a:t>?</a:t>
            </a:r>
            <a:endParaRPr lang="en-US" sz="2400" dirty="0"/>
          </a:p>
        </p:txBody>
      </p:sp>
      <p:graphicFrame>
        <p:nvGraphicFramePr>
          <p:cNvPr id="3" name="Content Placeholder 5">
            <a:extLst>
              <a:ext uri="{FF2B5EF4-FFF2-40B4-BE49-F238E27FC236}">
                <a16:creationId xmlns:a16="http://schemas.microsoft.com/office/drawing/2014/main" id="{2768B6F2-1901-203B-18EA-5ADB383EDA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8420643"/>
              </p:ext>
            </p:extLst>
          </p:nvPr>
        </p:nvGraphicFramePr>
        <p:xfrm>
          <a:off x="0" y="2181224"/>
          <a:ext cx="12192000" cy="4495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F07E05F5-F099-A930-AB3C-4960C9A77B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52754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1C481-E4CC-4960-B1D0-EBC79D15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1" y="623944"/>
            <a:ext cx="9821066" cy="1355464"/>
          </a:xfrm>
        </p:spPr>
        <p:txBody>
          <a:bodyPr>
            <a:normAutofit/>
          </a:bodyPr>
          <a:lstStyle/>
          <a:p>
            <a:r>
              <a:rPr lang="sr-Latn-RS" sz="2400" dirty="0"/>
              <a:t>Kojim</a:t>
            </a:r>
            <a:r>
              <a:rPr lang="sr-Latn-RS" sz="2100" dirty="0"/>
              <a:t> izvorima informacija o </a:t>
            </a:r>
            <a:r>
              <a:rPr lang="en-US" sz="2100" dirty="0" err="1"/>
              <a:t>inovativnim</a:t>
            </a:r>
            <a:r>
              <a:rPr lang="en-US" sz="2100" dirty="0"/>
              <a:t> </a:t>
            </a:r>
            <a:r>
              <a:rPr lang="en-US" sz="2100" dirty="0" err="1"/>
              <a:t>terapijama</a:t>
            </a:r>
            <a:r>
              <a:rPr lang="en-US" sz="2100" dirty="0"/>
              <a:t> </a:t>
            </a:r>
            <a:r>
              <a:rPr lang="sr-Latn-RS" sz="2100" dirty="0"/>
              <a:t>najviše verujete?</a:t>
            </a:r>
            <a:endParaRPr lang="en-US" sz="2100" dirty="0"/>
          </a:p>
        </p:txBody>
      </p:sp>
      <p:graphicFrame>
        <p:nvGraphicFramePr>
          <p:cNvPr id="3" name="Content Placeholder 5">
            <a:extLst>
              <a:ext uri="{FF2B5EF4-FFF2-40B4-BE49-F238E27FC236}">
                <a16:creationId xmlns:a16="http://schemas.microsoft.com/office/drawing/2014/main" id="{2768B6F2-1901-203B-18EA-5ADB383EDA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4783286"/>
              </p:ext>
            </p:extLst>
          </p:nvPr>
        </p:nvGraphicFramePr>
        <p:xfrm>
          <a:off x="274983" y="2162751"/>
          <a:ext cx="11917017" cy="4495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5A4BF97F-F719-DC76-4B18-E004A76F8EA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CC96B57-3ABD-0BB1-5784-95E30251B453}"/>
              </a:ext>
            </a:extLst>
          </p:cNvPr>
          <p:cNvSpPr/>
          <p:nvPr/>
        </p:nvSpPr>
        <p:spPr>
          <a:xfrm>
            <a:off x="10354838" y="3166839"/>
            <a:ext cx="1447060" cy="9676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53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68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3526F83-90FF-4E2E-A8DF-79C627425B5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90113657"/>
              </p:ext>
            </p:extLst>
          </p:nvPr>
        </p:nvGraphicFramePr>
        <p:xfrm>
          <a:off x="1382943" y="2842091"/>
          <a:ext cx="4295085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02A3C2E-7395-5FFA-D034-220CEE860037}"/>
              </a:ext>
            </a:extLst>
          </p:cNvPr>
          <p:cNvSpPr txBox="1"/>
          <p:nvPr/>
        </p:nvSpPr>
        <p:spPr>
          <a:xfrm>
            <a:off x="704683" y="1070843"/>
            <a:ext cx="97262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FFFEFF"/>
                </a:solidFill>
              </a:rPr>
              <a:t>Da li Vam je Vaš lekar ukazao na postojanje </a:t>
            </a:r>
            <a:r>
              <a:rPr lang="pl-PL" sz="2400" dirty="0" err="1">
                <a:solidFill>
                  <a:srgbClr val="FFFEFF"/>
                </a:solidFill>
              </a:rPr>
              <a:t>inovativne</a:t>
            </a:r>
            <a:r>
              <a:rPr lang="pl-PL" sz="2400" dirty="0">
                <a:solidFill>
                  <a:srgbClr val="FFFEFF"/>
                </a:solidFill>
              </a:rPr>
              <a:t> </a:t>
            </a:r>
            <a:r>
              <a:rPr lang="pl-PL" sz="2400" dirty="0" err="1">
                <a:solidFill>
                  <a:srgbClr val="FFFEFF"/>
                </a:solidFill>
              </a:rPr>
              <a:t>terapije</a:t>
            </a:r>
            <a:r>
              <a:rPr lang="pl-PL" sz="2400" dirty="0">
                <a:solidFill>
                  <a:srgbClr val="FFFEFF"/>
                </a:solidFill>
              </a:rPr>
              <a:t>?</a:t>
            </a:r>
            <a:endParaRPr lang="en-GB" sz="2400" dirty="0"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05E69520-E54C-AC40-7013-02F16D775B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5" r="9445" b="-1"/>
          <a:stretch/>
        </p:blipFill>
        <p:spPr>
          <a:xfrm>
            <a:off x="10694161" y="623944"/>
            <a:ext cx="1497839" cy="1355464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2" name="Content Placeholder 5">
            <a:extLst>
              <a:ext uri="{FF2B5EF4-FFF2-40B4-BE49-F238E27FC236}">
                <a16:creationId xmlns:a16="http://schemas.microsoft.com/office/drawing/2014/main" id="{544A35DB-40F4-5D1A-308D-BF148E73E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982518"/>
              </p:ext>
            </p:extLst>
          </p:nvPr>
        </p:nvGraphicFramePr>
        <p:xfrm>
          <a:off x="6866388" y="2514238"/>
          <a:ext cx="4576692" cy="3926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EC7C661-11B2-F12A-1F68-FCC5530E1B7D}"/>
              </a:ext>
            </a:extLst>
          </p:cNvPr>
          <p:cNvSpPr txBox="1"/>
          <p:nvPr/>
        </p:nvSpPr>
        <p:spPr>
          <a:xfrm>
            <a:off x="2236304" y="2067338"/>
            <a:ext cx="1909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b="1" dirty="0"/>
              <a:t>2024</a:t>
            </a:r>
            <a:endParaRPr lang="en-GB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AF9FA3-8F84-CC8A-6F20-0A0F5B8E844D}"/>
              </a:ext>
            </a:extLst>
          </p:cNvPr>
          <p:cNvSpPr txBox="1"/>
          <p:nvPr/>
        </p:nvSpPr>
        <p:spPr>
          <a:xfrm>
            <a:off x="8454887" y="2067338"/>
            <a:ext cx="1500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b="1" dirty="0"/>
              <a:t>2025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850603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</p:sld>
</file>

<file path=ppt/theme/theme1.xml><?xml version="1.0" encoding="utf-8"?>
<a:theme xmlns:a="http://schemas.openxmlformats.org/drawingml/2006/main" name="Berlin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2440</TotalTime>
  <Words>582</Words>
  <Application>Microsoft Office PowerPoint</Application>
  <PresentationFormat>Widescreen</PresentationFormat>
  <Paragraphs>110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Trebuchet MS</vt:lpstr>
      <vt:lpstr>Berlin</vt:lpstr>
      <vt:lpstr>STAVOVI PACIJENATA O INOVATIVNIM TERAPIJAMA</vt:lpstr>
      <vt:lpstr>PODACI O ISTRAŽIVANJU </vt:lpstr>
      <vt:lpstr>CILJ ISTRAŽIVANJA</vt:lpstr>
      <vt:lpstr>Da li ste upoznati sa Vašim pravima kao pacijent?</vt:lpstr>
      <vt:lpstr>Kojim izvorima informacija o pravima pacijenata najviše verujete?</vt:lpstr>
      <vt:lpstr>OCENE PACIJENATA </vt:lpstr>
      <vt:lpstr>Kako se informišete o inovativnim terapijama?</vt:lpstr>
      <vt:lpstr>Kojim izvorima informacija o inovativnim terapijama najviše verujete?</vt:lpstr>
      <vt:lpstr>PowerPoint Presentation</vt:lpstr>
      <vt:lpstr>Da li znate da kao učesnik kliničke studije možete da dobijete lek  u eksperimatalnoj fazi?</vt:lpstr>
      <vt:lpstr>OCENA KORIŠĆENJA INOVATIVNIH TERAPIJA</vt:lpstr>
      <vt:lpstr>Na nivou Vaše bolesti, koliko su inovativne terapije dostupne pacijentima u Srbiji u odnosu na:</vt:lpstr>
      <vt:lpstr>Na nivou svih bolesti, koliko su inovativne terapije dostupne pacijentima u Srbiji u odnosu na:</vt:lpstr>
      <vt:lpstr>Da li ste upoznati sa postojanjem udruženja obolelih od Vaše bolesti?</vt:lpstr>
      <vt:lpstr>OCENA DOPRINOSA UDRUŽENJA PACIJENATA</vt:lpstr>
      <vt:lpstr>OCENA DOPRINOSA UDRUŽENJA PACIJENATA</vt:lpstr>
      <vt:lpstr>OCENA DOPRINOSA UDRUŽENJA PACIJENATA</vt:lpstr>
      <vt:lpstr>Na koji način putujete do tercijarnog centra u  kom primate inovativnu terapiju?</vt:lpstr>
      <vt:lpstr>TROŠKOVI INOVATIVNIH TERAPIJA</vt:lpstr>
      <vt:lpstr>Da li RFZO pokriva sve troškove?</vt:lpstr>
      <vt:lpstr>PRATIOCI </vt:lpstr>
      <vt:lpstr>ZAKLJUČCI</vt:lpstr>
      <vt:lpstr>ZAKLJUČCI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STAVOVI PACOJENATA O INOVATIVNIM TERAPIJAMA</dc:title>
  <dc:creator>Snezana Djapic</dc:creator>
  <cp:lastModifiedBy>Iva Savic</cp:lastModifiedBy>
  <cp:revision>40</cp:revision>
  <cp:lastPrinted>2025-09-03T13:15:00Z</cp:lastPrinted>
  <dcterms:created xsi:type="dcterms:W3CDTF">2023-08-23T11:58:01Z</dcterms:created>
  <dcterms:modified xsi:type="dcterms:W3CDTF">2025-09-08T12:18:48Z</dcterms:modified>
</cp:coreProperties>
</file>